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8"/>
  </p:notesMasterIdLst>
  <p:handoutMasterIdLst>
    <p:handoutMasterId r:id="rId29"/>
  </p:handoutMasterIdLst>
  <p:sldIdLst>
    <p:sldId id="309" r:id="rId2"/>
    <p:sldId id="356" r:id="rId3"/>
    <p:sldId id="357" r:id="rId4"/>
    <p:sldId id="358" r:id="rId5"/>
    <p:sldId id="359" r:id="rId6"/>
    <p:sldId id="360" r:id="rId7"/>
    <p:sldId id="295" r:id="rId8"/>
    <p:sldId id="361" r:id="rId9"/>
    <p:sldId id="362" r:id="rId10"/>
    <p:sldId id="363" r:id="rId11"/>
    <p:sldId id="364" r:id="rId12"/>
    <p:sldId id="365" r:id="rId13"/>
    <p:sldId id="366" r:id="rId14"/>
    <p:sldId id="345" r:id="rId15"/>
    <p:sldId id="346" r:id="rId16"/>
    <p:sldId id="347" r:id="rId17"/>
    <p:sldId id="348" r:id="rId18"/>
    <p:sldId id="349" r:id="rId19"/>
    <p:sldId id="330" r:id="rId20"/>
    <p:sldId id="367" r:id="rId21"/>
    <p:sldId id="352" r:id="rId22"/>
    <p:sldId id="368" r:id="rId23"/>
    <p:sldId id="318" r:id="rId24"/>
    <p:sldId id="354" r:id="rId25"/>
    <p:sldId id="355" r:id="rId26"/>
    <p:sldId id="337" r:id="rId27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6">
          <p15:clr>
            <a:srgbClr val="A4A3A4"/>
          </p15:clr>
        </p15:guide>
        <p15:guide id="2" pos="50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C52"/>
    <a:srgbClr val="000000"/>
    <a:srgbClr val="02549E"/>
    <a:srgbClr val="9E9993"/>
    <a:srgbClr val="093F8B"/>
    <a:srgbClr val="7ABAD6"/>
    <a:srgbClr val="D70025"/>
    <a:srgbClr val="B10F24"/>
    <a:srgbClr val="156A22"/>
    <a:srgbClr val="5E8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8663" autoAdjust="0"/>
    <p:restoredTop sz="99750" autoAdjust="0"/>
  </p:normalViewPr>
  <p:slideViewPr>
    <p:cSldViewPr showGuides="1">
      <p:cViewPr>
        <p:scale>
          <a:sx n="100" d="100"/>
          <a:sy n="100" d="100"/>
        </p:scale>
        <p:origin x="-1243" y="-24"/>
      </p:cViewPr>
      <p:guideLst>
        <p:guide orient="horz" pos="726"/>
        <p:guide pos="50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2216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12-Monats-Behandlungsraten</a:t>
            </a:r>
            <a:r>
              <a:rPr lang="en-US" baseline="0">
                <a:solidFill>
                  <a:schemeClr val="tx1"/>
                </a:solidFill>
              </a:rPr>
              <a:t> bei 12-Monatsdiagnosen </a:t>
            </a:r>
            <a:br>
              <a:rPr lang="en-US" baseline="0">
                <a:solidFill>
                  <a:schemeClr val="tx1"/>
                </a:solidFill>
              </a:rPr>
            </a:br>
            <a:r>
              <a:rPr lang="en-US" baseline="0">
                <a:solidFill>
                  <a:schemeClr val="tx1"/>
                </a:solidFill>
              </a:rPr>
              <a:t>einer psychischen Erkrankung</a:t>
            </a:r>
            <a:endParaRPr lang="en-US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130058430683681E-2"/>
          <c:y val="0.25083333333333335"/>
          <c:w val="0.60104397246756025"/>
          <c:h val="0.5358639545056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'Inanspruchnahme PT in RP 06-20'!$J$30</c:f>
              <c:strCache>
                <c:ptCount val="1"/>
                <c:pt idx="0">
                  <c:v>18-34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'Inanspruchnahme PT in RP 06-20'!$K$29:$L$29</c:f>
              <c:strCache>
                <c:ptCount val="2"/>
                <c:pt idx="0">
                  <c:v>Männer</c:v>
                </c:pt>
                <c:pt idx="1">
                  <c:v>Frauen</c:v>
                </c:pt>
              </c:strCache>
            </c:strRef>
          </c:cat>
          <c:val>
            <c:numRef>
              <c:f>'Inanspruchnahme PT in RP 06-20'!$K$30:$L$30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0B-42B0-9DDC-5294B22B9EB9}"/>
            </c:ext>
          </c:extLst>
        </c:ser>
        <c:ser>
          <c:idx val="1"/>
          <c:order val="1"/>
          <c:tx>
            <c:strRef>
              <c:f>'Inanspruchnahme PT in RP 06-20'!$J$31</c:f>
              <c:strCache>
                <c:ptCount val="1"/>
                <c:pt idx="0">
                  <c:v>35-49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'Inanspruchnahme PT in RP 06-20'!$K$29:$L$29</c:f>
              <c:strCache>
                <c:ptCount val="2"/>
                <c:pt idx="0">
                  <c:v>Männer</c:v>
                </c:pt>
                <c:pt idx="1">
                  <c:v>Frauen</c:v>
                </c:pt>
              </c:strCache>
            </c:strRef>
          </c:cat>
          <c:val>
            <c:numRef>
              <c:f>'Inanspruchnahme PT in RP 06-20'!$K$31:$L$31</c:f>
              <c:numCache>
                <c:formatCode>General</c:formatCode>
                <c:ptCount val="2"/>
                <c:pt idx="0">
                  <c:v>15.8</c:v>
                </c:pt>
                <c:pt idx="1">
                  <c:v>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0B-42B0-9DDC-5294B22B9EB9}"/>
            </c:ext>
          </c:extLst>
        </c:ser>
        <c:ser>
          <c:idx val="2"/>
          <c:order val="2"/>
          <c:tx>
            <c:strRef>
              <c:f>'Inanspruchnahme PT in RP 06-20'!$J$32</c:f>
              <c:strCache>
                <c:ptCount val="1"/>
                <c:pt idx="0">
                  <c:v>50-64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'Inanspruchnahme PT in RP 06-20'!$K$29:$L$29</c:f>
              <c:strCache>
                <c:ptCount val="2"/>
                <c:pt idx="0">
                  <c:v>Männer</c:v>
                </c:pt>
                <c:pt idx="1">
                  <c:v>Frauen</c:v>
                </c:pt>
              </c:strCache>
            </c:strRef>
          </c:cat>
          <c:val>
            <c:numRef>
              <c:f>'Inanspruchnahme PT in RP 06-20'!$K$32:$L$32</c:f>
              <c:numCache>
                <c:formatCode>General</c:formatCode>
                <c:ptCount val="2"/>
                <c:pt idx="0">
                  <c:v>13.3</c:v>
                </c:pt>
                <c:pt idx="1">
                  <c:v>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0B-42B0-9DDC-5294B22B9EB9}"/>
            </c:ext>
          </c:extLst>
        </c:ser>
        <c:ser>
          <c:idx val="3"/>
          <c:order val="3"/>
          <c:tx>
            <c:strRef>
              <c:f>'Inanspruchnahme PT in RP 06-20'!$J$33</c:f>
              <c:strCache>
                <c:ptCount val="1"/>
                <c:pt idx="0">
                  <c:v>65-79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'Inanspruchnahme PT in RP 06-20'!$K$29:$L$29</c:f>
              <c:strCache>
                <c:ptCount val="2"/>
                <c:pt idx="0">
                  <c:v>Männer</c:v>
                </c:pt>
                <c:pt idx="1">
                  <c:v>Frauen</c:v>
                </c:pt>
              </c:strCache>
            </c:strRef>
          </c:cat>
          <c:val>
            <c:numRef>
              <c:f>'Inanspruchnahme PT in RP 06-20'!$K$33:$L$33</c:f>
              <c:numCache>
                <c:formatCode>General</c:formatCode>
                <c:ptCount val="2"/>
                <c:pt idx="0">
                  <c:v>4.5</c:v>
                </c:pt>
                <c:pt idx="1">
                  <c:v>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0B-42B0-9DDC-5294B22B9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169600"/>
        <c:axId val="204171136"/>
      </c:barChart>
      <c:catAx>
        <c:axId val="20416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4171136"/>
        <c:crosses val="autoZero"/>
        <c:auto val="1"/>
        <c:lblAlgn val="ctr"/>
        <c:lblOffset val="100"/>
        <c:noMultiLvlLbl val="0"/>
      </c:catAx>
      <c:valAx>
        <c:axId val="20417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416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78850054732386"/>
          <c:y val="0.91597755190341423"/>
          <c:w val="0.315722089292863"/>
          <c:h val="6.1983886977466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5424987985502"/>
          <c:y val="2.6576121171721659E-2"/>
          <c:w val="0.83634572753650416"/>
          <c:h val="0.40897020831801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'Grafische Aufbereitung'!$B$1</c:f>
              <c:strCache>
                <c:ptCount val="1"/>
                <c:pt idx="0">
                  <c:v>Gesamt</c:v>
                </c:pt>
              </c:strCache>
            </c:strRef>
          </c:tx>
          <c:invertIfNegative val="0"/>
          <c:cat>
            <c:strRef>
              <c:f>'Grafische Aufbereitung'!$A$2:$A$11</c:f>
              <c:strCache>
                <c:ptCount val="10"/>
                <c:pt idx="0">
                  <c:v>F 32 Depressive Episoden</c:v>
                </c:pt>
                <c:pt idx="1">
                  <c:v>F 43 Bealstungsreaktionen / Anpassungsstörungen</c:v>
                </c:pt>
                <c:pt idx="2">
                  <c:v>F 41 Andere Angststörungen</c:v>
                </c:pt>
                <c:pt idx="3">
                  <c:v>F 33 Rezidivierende depressive Störung</c:v>
                </c:pt>
                <c:pt idx="4">
                  <c:v>F 45 Somatoforme Störungen</c:v>
                </c:pt>
                <c:pt idx="5">
                  <c:v>F 34 Anhaltende affektive Störungen</c:v>
                </c:pt>
                <c:pt idx="6">
                  <c:v>F 60 Spezifische Persönlichkeitsstörungen</c:v>
                </c:pt>
                <c:pt idx="7">
                  <c:v>F 40 Phobische Störungen</c:v>
                </c:pt>
                <c:pt idx="8">
                  <c:v>F20 Schizophrenie</c:v>
                </c:pt>
                <c:pt idx="9">
                  <c:v>F 10 Psych. und Verhaltensstrg durch Alkohol</c:v>
                </c:pt>
              </c:strCache>
            </c:strRef>
          </c:cat>
          <c:val>
            <c:numRef>
              <c:f>'Grafische Aufbereitung'!$B$2:$B$11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F2-4030-B900-F1ED57580DC0}"/>
            </c:ext>
          </c:extLst>
        </c:ser>
        <c:ser>
          <c:idx val="1"/>
          <c:order val="1"/>
          <c:tx>
            <c:strRef>
              <c:f>'Grafische Aufbereitung'!$C$1</c:f>
              <c:strCache>
                <c:ptCount val="1"/>
                <c:pt idx="0">
                  <c:v>FÄ Psychosomat. Medizin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'Grafische Aufbereitung'!$A$2:$A$11</c:f>
              <c:strCache>
                <c:ptCount val="10"/>
                <c:pt idx="0">
                  <c:v>F 32 Depressive Episoden</c:v>
                </c:pt>
                <c:pt idx="1">
                  <c:v>F 43 Bealstungsreaktionen / Anpassungsstörungen</c:v>
                </c:pt>
                <c:pt idx="2">
                  <c:v>F 41 Andere Angststörungen</c:v>
                </c:pt>
                <c:pt idx="3">
                  <c:v>F 33 Rezidivierende depressive Störung</c:v>
                </c:pt>
                <c:pt idx="4">
                  <c:v>F 45 Somatoforme Störungen</c:v>
                </c:pt>
                <c:pt idx="5">
                  <c:v>F 34 Anhaltende affektive Störungen</c:v>
                </c:pt>
                <c:pt idx="6">
                  <c:v>F 60 Spezifische Persönlichkeitsstörungen</c:v>
                </c:pt>
                <c:pt idx="7">
                  <c:v>F 40 Phobische Störungen</c:v>
                </c:pt>
                <c:pt idx="8">
                  <c:v>F20 Schizophrenie</c:v>
                </c:pt>
                <c:pt idx="9">
                  <c:v>F 10 Psych. und Verhaltensstrg durch Alkohol</c:v>
                </c:pt>
              </c:strCache>
            </c:strRef>
          </c:cat>
          <c:val>
            <c:numRef>
              <c:f>'Grafische Aufbereitung'!$C$2:$C$11</c:f>
              <c:numCache>
                <c:formatCode>0.0%</c:formatCode>
                <c:ptCount val="10"/>
                <c:pt idx="0">
                  <c:v>0.18851461624078014</c:v>
                </c:pt>
                <c:pt idx="1">
                  <c:v>0.17985847995709417</c:v>
                </c:pt>
                <c:pt idx="2">
                  <c:v>0.11140522366971736</c:v>
                </c:pt>
                <c:pt idx="3">
                  <c:v>0.11330253801837338</c:v>
                </c:pt>
                <c:pt idx="4">
                  <c:v>8.7691677767974027E-2</c:v>
                </c:pt>
                <c:pt idx="5">
                  <c:v>5.3811064399116509E-2</c:v>
                </c:pt>
                <c:pt idx="6">
                  <c:v>6.7830429692681216E-2</c:v>
                </c:pt>
                <c:pt idx="7">
                  <c:v>2.8748060875532718E-2</c:v>
                </c:pt>
                <c:pt idx="8">
                  <c:v>3.3851778804288276E-3</c:v>
                </c:pt>
                <c:pt idx="9">
                  <c:v>1.1291615485314556E-2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F2-4030-B900-F1ED57580DC0}"/>
            </c:ext>
          </c:extLst>
        </c:ser>
        <c:ser>
          <c:idx val="2"/>
          <c:order val="2"/>
          <c:tx>
            <c:strRef>
              <c:f>'Grafische Aufbereitung'!$D$1</c:f>
              <c:strCache>
                <c:ptCount val="1"/>
                <c:pt idx="0">
                  <c:v>Psychotherapeutisch tätige Ärzte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'Grafische Aufbereitung'!$A$2:$A$11</c:f>
              <c:strCache>
                <c:ptCount val="10"/>
                <c:pt idx="0">
                  <c:v>F 32 Depressive Episoden</c:v>
                </c:pt>
                <c:pt idx="1">
                  <c:v>F 43 Bealstungsreaktionen / Anpassungsstörungen</c:v>
                </c:pt>
                <c:pt idx="2">
                  <c:v>F 41 Andere Angststörungen</c:v>
                </c:pt>
                <c:pt idx="3">
                  <c:v>F 33 Rezidivierende depressive Störung</c:v>
                </c:pt>
                <c:pt idx="4">
                  <c:v>F 45 Somatoforme Störungen</c:v>
                </c:pt>
                <c:pt idx="5">
                  <c:v>F 34 Anhaltende affektive Störungen</c:v>
                </c:pt>
                <c:pt idx="6">
                  <c:v>F 60 Spezifische Persönlichkeitsstörungen</c:v>
                </c:pt>
                <c:pt idx="7">
                  <c:v>F 40 Phobische Störungen</c:v>
                </c:pt>
                <c:pt idx="8">
                  <c:v>F20 Schizophrenie</c:v>
                </c:pt>
                <c:pt idx="9">
                  <c:v>F 10 Psych. und Verhaltensstrg durch Alkohol</c:v>
                </c:pt>
              </c:strCache>
            </c:strRef>
          </c:cat>
          <c:val>
            <c:numRef>
              <c:f>'Grafische Aufbereitung'!$D$2:$D$11</c:f>
              <c:numCache>
                <c:formatCode>0.0%</c:formatCode>
                <c:ptCount val="10"/>
                <c:pt idx="0">
                  <c:v>0.23476232137649461</c:v>
                </c:pt>
                <c:pt idx="1">
                  <c:v>0.20474922904140527</c:v>
                </c:pt>
                <c:pt idx="2">
                  <c:v>0.11602539044321587</c:v>
                </c:pt>
                <c:pt idx="3">
                  <c:v>0.10495585214968696</c:v>
                </c:pt>
                <c:pt idx="4">
                  <c:v>6.9383171075246802E-2</c:v>
                </c:pt>
                <c:pt idx="5">
                  <c:v>4.15542028877596E-2</c:v>
                </c:pt>
                <c:pt idx="6">
                  <c:v>6.3178272928649873E-2</c:v>
                </c:pt>
                <c:pt idx="7">
                  <c:v>2.6606603252607608E-2</c:v>
                </c:pt>
                <c:pt idx="8">
                  <c:v>5.4541054708586957E-3</c:v>
                </c:pt>
                <c:pt idx="9">
                  <c:v>1.1429422386031533E-2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F2-4030-B900-F1ED57580DC0}"/>
            </c:ext>
          </c:extLst>
        </c:ser>
        <c:ser>
          <c:idx val="3"/>
          <c:order val="3"/>
          <c:tx>
            <c:strRef>
              <c:f>'Grafische Aufbereitung'!$E$1</c:f>
              <c:strCache>
                <c:ptCount val="1"/>
                <c:pt idx="0">
                  <c:v>Psychologische Psychotherapeuten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3"/>
              <c:layout>
                <c:manualLayout>
                  <c:x val="-5.6453037013423561E-17"/>
                  <c:y val="-2.4974060585605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F2-4030-B900-F1ED57580D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'Grafische Aufbereitung'!$A$2:$A$11</c:f>
              <c:strCache>
                <c:ptCount val="10"/>
                <c:pt idx="0">
                  <c:v>F 32 Depressive Episoden</c:v>
                </c:pt>
                <c:pt idx="1">
                  <c:v>F 43 Bealstungsreaktionen / Anpassungsstörungen</c:v>
                </c:pt>
                <c:pt idx="2">
                  <c:v>F 41 Andere Angststörungen</c:v>
                </c:pt>
                <c:pt idx="3">
                  <c:v>F 33 Rezidivierende depressive Störung</c:v>
                </c:pt>
                <c:pt idx="4">
                  <c:v>F 45 Somatoforme Störungen</c:v>
                </c:pt>
                <c:pt idx="5">
                  <c:v>F 34 Anhaltende affektive Störungen</c:v>
                </c:pt>
                <c:pt idx="6">
                  <c:v>F 60 Spezifische Persönlichkeitsstörungen</c:v>
                </c:pt>
                <c:pt idx="7">
                  <c:v>F 40 Phobische Störungen</c:v>
                </c:pt>
                <c:pt idx="8">
                  <c:v>F20 Schizophrenie</c:v>
                </c:pt>
                <c:pt idx="9">
                  <c:v>F 10 Psych. und Verhaltensstrg durch Alkohol</c:v>
                </c:pt>
              </c:strCache>
            </c:strRef>
          </c:cat>
          <c:val>
            <c:numRef>
              <c:f>'Grafische Aufbereitung'!$E$2:$E$11</c:f>
              <c:numCache>
                <c:formatCode>0.0%</c:formatCode>
                <c:ptCount val="10"/>
                <c:pt idx="0">
                  <c:v>0.19329743273689848</c:v>
                </c:pt>
                <c:pt idx="1">
                  <c:v>0.21481197090682122</c:v>
                </c:pt>
                <c:pt idx="2">
                  <c:v>0.11978540468997848</c:v>
                </c:pt>
                <c:pt idx="3">
                  <c:v>0.10501317365538346</c:v>
                </c:pt>
                <c:pt idx="4">
                  <c:v>5.6560839611447325E-2</c:v>
                </c:pt>
                <c:pt idx="5">
                  <c:v>4.4864519590971194E-2</c:v>
                </c:pt>
                <c:pt idx="6">
                  <c:v>5.7366863008577754E-2</c:v>
                </c:pt>
                <c:pt idx="7">
                  <c:v>4.8776764074257434E-2</c:v>
                </c:pt>
                <c:pt idx="8">
                  <c:v>4.0626722482103028E-3</c:v>
                </c:pt>
                <c:pt idx="9">
                  <c:v>8.7944112717544924E-3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F2-4030-B900-F1ED57580DC0}"/>
            </c:ext>
          </c:extLst>
        </c:ser>
        <c:ser>
          <c:idx val="4"/>
          <c:order val="4"/>
          <c:tx>
            <c:strRef>
              <c:f>'Grafische Aufbereitung'!$F$1</c:f>
              <c:strCache>
                <c:ptCount val="1"/>
                <c:pt idx="0">
                  <c:v>FÄ Psychiatrie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84757528172189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F2-4030-B900-F1ED57580DC0}"/>
                </c:ext>
              </c:extLst>
            </c:dLbl>
            <c:dLbl>
              <c:idx val="1"/>
              <c:layout>
                <c:manualLayout>
                  <c:x val="1.2317168544812582E-2"/>
                  <c:y val="2.2703691441459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F2-4030-B900-F1ED57580DC0}"/>
                </c:ext>
              </c:extLst>
            </c:dLbl>
            <c:dLbl>
              <c:idx val="2"/>
              <c:layout>
                <c:manualLayout>
                  <c:x val="1.5396460681015764E-2"/>
                  <c:y val="-2.2703691441459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F2-4030-B900-F1ED57580DC0}"/>
                </c:ext>
              </c:extLst>
            </c:dLbl>
            <c:dLbl>
              <c:idx val="3"/>
              <c:layout>
                <c:manualLayout>
                  <c:x val="1.3856814612914131E-2"/>
                  <c:y val="-4.5407382882918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F2-4030-B900-F1ED57580DC0}"/>
                </c:ext>
              </c:extLst>
            </c:dLbl>
            <c:dLbl>
              <c:idx val="4"/>
              <c:layout>
                <c:manualLayout>
                  <c:x val="7.6982303405078254E-3"/>
                  <c:y val="-9.081476576583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F2-4030-B900-F1ED57580DC0}"/>
                </c:ext>
              </c:extLst>
            </c:dLbl>
            <c:dLbl>
              <c:idx val="6"/>
              <c:layout>
                <c:manualLayout>
                  <c:x val="1.38568146129141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F2-4030-B900-F1ED57580DC0}"/>
                </c:ext>
              </c:extLst>
            </c:dLbl>
            <c:dLbl>
              <c:idx val="7"/>
              <c:layout>
                <c:manualLayout>
                  <c:x val="1.23171685448126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F2-4030-B900-F1ED57580D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'Grafische Aufbereitung'!$A$2:$A$11</c:f>
              <c:strCache>
                <c:ptCount val="10"/>
                <c:pt idx="0">
                  <c:v>F 32 Depressive Episoden</c:v>
                </c:pt>
                <c:pt idx="1">
                  <c:v>F 43 Bealstungsreaktionen / Anpassungsstörungen</c:v>
                </c:pt>
                <c:pt idx="2">
                  <c:v>F 41 Andere Angststörungen</c:v>
                </c:pt>
                <c:pt idx="3">
                  <c:v>F 33 Rezidivierende depressive Störung</c:v>
                </c:pt>
                <c:pt idx="4">
                  <c:v>F 45 Somatoforme Störungen</c:v>
                </c:pt>
                <c:pt idx="5">
                  <c:v>F 34 Anhaltende affektive Störungen</c:v>
                </c:pt>
                <c:pt idx="6">
                  <c:v>F 60 Spezifische Persönlichkeitsstörungen</c:v>
                </c:pt>
                <c:pt idx="7">
                  <c:v>F 40 Phobische Störungen</c:v>
                </c:pt>
                <c:pt idx="8">
                  <c:v>F20 Schizophrenie</c:v>
                </c:pt>
                <c:pt idx="9">
                  <c:v>F 10 Psych. und Verhaltensstrg durch Alkohol</c:v>
                </c:pt>
              </c:strCache>
            </c:strRef>
          </c:cat>
          <c:val>
            <c:numRef>
              <c:f>'Grafische Aufbereitung'!$F$2:$F$11</c:f>
              <c:numCache>
                <c:formatCode>0.0%</c:formatCode>
                <c:ptCount val="10"/>
                <c:pt idx="0">
                  <c:v>0.16729601028092603</c:v>
                </c:pt>
                <c:pt idx="1">
                  <c:v>8.1427664322801227E-2</c:v>
                </c:pt>
                <c:pt idx="2">
                  <c:v>0.1029947195807103</c:v>
                </c:pt>
                <c:pt idx="3">
                  <c:v>0.10203915604297416</c:v>
                </c:pt>
                <c:pt idx="4">
                  <c:v>6.3711130246895287E-2</c:v>
                </c:pt>
                <c:pt idx="5">
                  <c:v>5.573913804859585E-2</c:v>
                </c:pt>
                <c:pt idx="6">
                  <c:v>4.3754606319542928E-2</c:v>
                </c:pt>
                <c:pt idx="7">
                  <c:v>1.7848906514033893E-2</c:v>
                </c:pt>
                <c:pt idx="8">
                  <c:v>4.990303029467346E-2</c:v>
                </c:pt>
                <c:pt idx="9">
                  <c:v>2.9287401935809018E-2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4F2-4030-B900-F1ED57580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0"/>
        <c:axId val="204072064"/>
        <c:axId val="204073600"/>
      </c:barChart>
      <c:catAx>
        <c:axId val="20407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baseline="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204073600"/>
        <c:crosses val="autoZero"/>
        <c:auto val="1"/>
        <c:lblAlgn val="ctr"/>
        <c:lblOffset val="100"/>
        <c:noMultiLvlLbl val="0"/>
      </c:catAx>
      <c:valAx>
        <c:axId val="2040736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204072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969147674970787E-3"/>
          <c:y val="0.9447917933059089"/>
          <c:w val="0.97082370700947573"/>
          <c:h val="4.0845549602529466E-2"/>
        </c:manualLayout>
      </c:layout>
      <c:overlay val="0"/>
      <c:txPr>
        <a:bodyPr/>
        <a:lstStyle/>
        <a:p>
          <a:pPr>
            <a:defRPr sz="1050" b="1"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0.69745</cdr:x>
      <cdr:y>0.24238</cdr:y>
    </cdr:from>
    <cdr:to>
      <cdr:x>0.96368</cdr:x>
      <cdr:y>0.9021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055120" y="942478"/>
          <a:ext cx="1929656" cy="25652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100" u="sng" dirty="0">
              <a:solidFill>
                <a:sysClr val="windowText" lastClr="000000"/>
              </a:solidFill>
            </a:rPr>
            <a:t>12-Monats-Behandlungsraten</a:t>
          </a:r>
          <a:r>
            <a:rPr lang="de-DE" sz="1100" u="sng" dirty="0"/>
            <a:t>: </a:t>
          </a:r>
        </a:p>
        <a:p xmlns:a="http://schemas.openxmlformats.org/drawingml/2006/main">
          <a:r>
            <a:rPr lang="de-DE" sz="1100" dirty="0"/>
            <a:t>besonders</a:t>
          </a:r>
          <a:r>
            <a:rPr lang="de-DE" sz="1100" baseline="0" dirty="0"/>
            <a:t> </a:t>
          </a:r>
          <a:r>
            <a:rPr lang="de-DE" sz="1100" dirty="0"/>
            <a:t>niedrig </a:t>
          </a:r>
          <a:r>
            <a:rPr lang="de-DE" sz="1100" dirty="0"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</a:effectLst>
            </a:rPr>
            <a:t>für</a:t>
          </a:r>
          <a:r>
            <a:rPr lang="de-DE" sz="1100" dirty="0"/>
            <a:t> junge Männer und Ältere </a:t>
          </a:r>
        </a:p>
        <a:p xmlns:a="http://schemas.openxmlformats.org/drawingml/2006/main">
          <a:r>
            <a:rPr lang="de-DE" sz="1100" dirty="0"/>
            <a:t>(65 - 79 Jahre)</a:t>
          </a:r>
        </a:p>
        <a:p xmlns:a="http://schemas.openxmlformats.org/drawingml/2006/main">
          <a:endParaRPr lang="de-DE" sz="1100" dirty="0"/>
        </a:p>
        <a:p xmlns:a="http://schemas.openxmlformats.org/drawingml/2006/main">
          <a:r>
            <a:rPr lang="de-DE" sz="1100" u="sng" dirty="0"/>
            <a:t>Gesamt über alle Altersgruppen: </a:t>
          </a:r>
        </a:p>
        <a:p xmlns:a="http://schemas.openxmlformats.org/drawingml/2006/main">
          <a:r>
            <a:rPr lang="de-DE" sz="1100" dirty="0"/>
            <a:t>Männer:</a:t>
          </a:r>
          <a:r>
            <a:rPr lang="de-DE" sz="1100" baseline="0" dirty="0"/>
            <a:t> </a:t>
          </a:r>
          <a:r>
            <a:rPr lang="de-DE" sz="1100" dirty="0"/>
            <a:t>11,6 % </a:t>
          </a:r>
        </a:p>
        <a:p xmlns:a="http://schemas.openxmlformats.org/drawingml/2006/main">
          <a:r>
            <a:rPr lang="de-DE" sz="1100" dirty="0"/>
            <a:t>Frauen: 23,5 %</a:t>
          </a:r>
        </a:p>
        <a:p xmlns:a="http://schemas.openxmlformats.org/drawingml/2006/main">
          <a:endParaRPr lang="de-DE" dirty="0"/>
        </a:p>
        <a:p xmlns:a="http://schemas.openxmlformats.org/drawingml/2006/main">
          <a:r>
            <a:rPr lang="de-DE" sz="1100" dirty="0"/>
            <a:t>22 % mehr als 4 Diagnosen/</a:t>
          </a:r>
          <a:br>
            <a:rPr lang="de-DE" sz="1100" dirty="0"/>
          </a:br>
          <a:r>
            <a:rPr lang="de-DE" sz="1100" dirty="0"/>
            <a:t>Behandlungsrate 50 %</a:t>
          </a:r>
        </a:p>
      </cdr:txBody>
    </cdr:sp>
  </cdr:relSizeAnchor>
  <cdr:relSizeAnchor xmlns:cdr="http://schemas.openxmlformats.org/drawingml/2006/chartDrawing">
    <cdr:from>
      <cdr:x>0.00159</cdr:x>
      <cdr:y>0.12674</cdr:y>
    </cdr:from>
    <cdr:to>
      <cdr:x>0.0828</cdr:x>
      <cdr:y>0.21701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9526" y="347663"/>
          <a:ext cx="48577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900"/>
            <a:t>in % </a:t>
          </a:r>
        </a:p>
      </cdr:txBody>
    </cdr:sp>
  </cdr:relSizeAnchor>
  <cdr:relSizeAnchor xmlns:cdr="http://schemas.openxmlformats.org/drawingml/2006/chartDrawing">
    <cdr:from>
      <cdr:x>0.0156</cdr:x>
      <cdr:y>0.90451</cdr:y>
    </cdr:from>
    <cdr:to>
      <cdr:x>0.35783</cdr:x>
      <cdr:y>0.99132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93020" y="3127426"/>
          <a:ext cx="2040579" cy="300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000" dirty="0"/>
            <a:t>Quelle: Mack et al. (2014)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481F3-CE98-7648-8F9B-A15EA4F40C79}" type="datetime1">
              <a:rPr lang="de-DE" smtClean="0"/>
              <a:t>15.03.2017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6ABE-2874-2046-9238-A75591A71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745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F775A-DF39-914D-8593-5789F3EFC9C2}" type="datetime1">
              <a:rPr lang="de-DE" smtClean="0"/>
              <a:t>15.03.2017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37B36-256F-44A3-8EB0-0E1FC5470CC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540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PtK_Titelfolie Tex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75366"/>
            <a:ext cx="9144000" cy="4449978"/>
          </a:xfrm>
          <a:prstGeom prst="rect">
            <a:avLst/>
          </a:prstGeom>
        </p:spPr>
      </p:pic>
      <p:pic>
        <p:nvPicPr>
          <p:cNvPr id="8" name="Bild 7" descr="logo_bptk_mit_claim_rgb_300dpi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56" y="517204"/>
            <a:ext cx="1845626" cy="1218614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274638"/>
          </a:xfrm>
          <a:prstGeom prst="rect">
            <a:avLst/>
          </a:prstGeom>
        </p:spPr>
      </p:pic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1259632" y="2710602"/>
            <a:ext cx="7200800" cy="1510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 b="0" i="0">
                <a:solidFill>
                  <a:srgbClr val="02549E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1259632" y="4941168"/>
            <a:ext cx="72008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/>
            </a:lvl1pPr>
            <a:lvl2pPr marL="0" indent="0">
              <a:buNone/>
              <a:defRPr/>
            </a:lvl2pPr>
            <a:lvl3pPr marL="1872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2060848"/>
            <a:ext cx="9144000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tK-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39553" y="2060848"/>
            <a:ext cx="7560839" cy="38884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45C52"/>
                </a:solidFill>
              </a:defRPr>
            </a:lvl1pPr>
            <a:lvl2pPr marL="176400" indent="-176400">
              <a:buClr>
                <a:srgbClr val="02549E"/>
              </a:buClr>
              <a:buFont typeface="Arial"/>
              <a:buChar char="•"/>
              <a:defRPr sz="2400">
                <a:solidFill>
                  <a:srgbClr val="645C52"/>
                </a:solidFill>
              </a:defRPr>
            </a:lvl2pPr>
            <a:lvl3pPr marL="363600" indent="-176400">
              <a:buClr>
                <a:srgbClr val="02549E"/>
              </a:buClr>
              <a:buFont typeface="Arial"/>
              <a:buChar char="•"/>
              <a:defRPr sz="2400">
                <a:solidFill>
                  <a:srgbClr val="645C52"/>
                </a:solidFill>
              </a:defRPr>
            </a:lvl3pPr>
            <a:lvl4pPr marL="543600" indent="-183600">
              <a:buClr>
                <a:srgbClr val="02549E"/>
              </a:buClr>
              <a:buFont typeface="Arial"/>
              <a:buChar char="•"/>
              <a:defRPr sz="2400">
                <a:solidFill>
                  <a:srgbClr val="645C52"/>
                </a:solidFill>
              </a:defRPr>
            </a:lvl4pPr>
            <a:lvl5pPr marL="716400" indent="-176400">
              <a:buClr>
                <a:srgbClr val="02549E"/>
              </a:buClr>
              <a:buFont typeface="Arial"/>
              <a:buChar char="•"/>
              <a:defRPr sz="2400">
                <a:solidFill>
                  <a:srgbClr val="645C5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666750" y="1866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788024" y="2060848"/>
            <a:ext cx="3205039" cy="424847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9553" y="1439416"/>
            <a:ext cx="7453510" cy="549424"/>
          </a:xfrm>
          <a:prstGeom prst="rect">
            <a:avLst/>
          </a:prstGeom>
        </p:spPr>
        <p:txBody>
          <a:bodyPr anchor="t" anchorCtr="0"/>
          <a:lstStyle>
            <a:lvl1pPr>
              <a:defRPr sz="3000" b="0" i="0">
                <a:solidFill>
                  <a:srgbClr val="02549E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539552" y="2060848"/>
            <a:ext cx="403244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/>
            </a:lvl1pPr>
            <a:lvl2pPr marL="0" indent="0">
              <a:buNone/>
              <a:defRPr/>
            </a:lvl2pPr>
            <a:lvl3pPr marL="1872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152292"/>
            <a:ext cx="9144000" cy="5373052"/>
          </a:xfrm>
          <a:prstGeom prst="rect">
            <a:avLst/>
          </a:prstGeom>
        </p:spPr>
      </p:pic>
      <p:pic>
        <p:nvPicPr>
          <p:cNvPr id="23" name="Bild 22" descr="logo_bptk_mit_claim_rgb_300dpi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04248"/>
            <a:ext cx="982154" cy="648488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274638"/>
          </a:xfrm>
          <a:prstGeom prst="rect">
            <a:avLst/>
          </a:prstGeom>
        </p:spPr>
      </p:pic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2195736" y="6525344"/>
            <a:ext cx="6206903" cy="28803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e-DE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457200" y="2420887"/>
            <a:ext cx="7571184" cy="372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15" name="Foliennummernplatzhalter 6"/>
          <p:cNvSpPr txBox="1">
            <a:spLocks/>
          </p:cNvSpPr>
          <p:nvPr userDrawn="1"/>
        </p:nvSpPr>
        <p:spPr>
          <a:xfrm>
            <a:off x="488194" y="6525344"/>
            <a:ext cx="8332278" cy="28803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200" dirty="0">
                <a:solidFill>
                  <a:srgbClr val="645C52"/>
                </a:solidFill>
                <a:latin typeface="Calibri"/>
                <a:cs typeface="Calibri"/>
              </a:rPr>
              <a:t>Weiterentwicklung der psychotherapeutischen Versorgung | Seite </a:t>
            </a:r>
            <a:fld id="{9D26C6B8-7DF4-4F01-8878-A6272B56DAC3}" type="slidenum">
              <a:rPr lang="de-DE" sz="1200" smtClean="0">
                <a:solidFill>
                  <a:srgbClr val="645C52"/>
                </a:solidFill>
                <a:latin typeface="Calibri"/>
                <a:cs typeface="Calibri"/>
              </a:rPr>
              <a:pPr/>
              <a:t>‹Nr.›</a:t>
            </a:fld>
            <a:endParaRPr lang="de-DE" sz="1200" dirty="0">
              <a:solidFill>
                <a:srgbClr val="645C52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7" r:id="rId2"/>
    <p:sldLayoutId id="2147483672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-100" baseline="0">
          <a:solidFill>
            <a:srgbClr val="093F8B"/>
          </a:solidFill>
          <a:latin typeface="Calibri"/>
          <a:ea typeface="+mj-ea"/>
          <a:cs typeface="Calibri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1000"/>
        </a:spcBef>
        <a:spcAft>
          <a:spcPts val="0"/>
        </a:spcAft>
        <a:buClr>
          <a:schemeClr val="tx2"/>
        </a:buClr>
        <a:buSzPct val="85000"/>
        <a:buFont typeface="Arial" pitchFamily="34" charset="0"/>
        <a:buNone/>
        <a:defRPr sz="2000" kern="1200" baseline="0">
          <a:solidFill>
            <a:srgbClr val="645C52"/>
          </a:solidFill>
          <a:latin typeface="Calibri"/>
          <a:ea typeface="+mn-ea"/>
          <a:cs typeface="Calibri"/>
        </a:defRPr>
      </a:lvl1pPr>
      <a:lvl2pPr marL="176400" indent="-176400" algn="l" defTabSz="914400" rtl="0" eaLnBrk="1" latinLnBrk="0" hangingPunct="1">
        <a:lnSpc>
          <a:spcPts val="2800"/>
        </a:lnSpc>
        <a:spcBef>
          <a:spcPts val="1000"/>
        </a:spcBef>
        <a:spcAft>
          <a:spcPts val="0"/>
        </a:spcAft>
        <a:buClr>
          <a:srgbClr val="5E8F1B"/>
        </a:buClr>
        <a:buSzPct val="100000"/>
        <a:buFont typeface="Wingdings" charset="2"/>
        <a:buChar char="§"/>
        <a:defRPr sz="2000" kern="1200" baseline="0">
          <a:solidFill>
            <a:schemeClr val="tx1"/>
          </a:solidFill>
          <a:latin typeface="Calibri"/>
          <a:ea typeface="+mn-ea"/>
          <a:cs typeface="Calibri"/>
        </a:defRPr>
      </a:lvl2pPr>
      <a:lvl3pPr marL="363600" indent="-176400" algn="l" defTabSz="914400" rtl="0" eaLnBrk="1" latinLnBrk="0" hangingPunct="1">
        <a:lnSpc>
          <a:spcPts val="2800"/>
        </a:lnSpc>
        <a:spcBef>
          <a:spcPts val="1000"/>
        </a:spcBef>
        <a:spcAft>
          <a:spcPts val="0"/>
        </a:spcAft>
        <a:buClr>
          <a:srgbClr val="5E8F1B"/>
        </a:buClr>
        <a:buSzPct val="100000"/>
        <a:buFont typeface="Wingdings" charset="2"/>
        <a:buChar char="§"/>
        <a:defRPr sz="2000" kern="1200" baseline="0">
          <a:solidFill>
            <a:schemeClr val="tx1"/>
          </a:solidFill>
          <a:latin typeface="Calibri"/>
          <a:ea typeface="+mn-ea"/>
          <a:cs typeface="Calibri"/>
        </a:defRPr>
      </a:lvl3pPr>
      <a:lvl4pPr marL="543600" indent="-183600" algn="l" defTabSz="914400" rtl="0" eaLnBrk="1" latinLnBrk="0" hangingPunct="1">
        <a:lnSpc>
          <a:spcPts val="2800"/>
        </a:lnSpc>
        <a:spcBef>
          <a:spcPts val="1000"/>
        </a:spcBef>
        <a:spcAft>
          <a:spcPts val="0"/>
        </a:spcAft>
        <a:buClr>
          <a:srgbClr val="5E8F1B"/>
        </a:buClr>
        <a:buFont typeface="Wingdings" charset="2"/>
        <a:buChar char="§"/>
        <a:defRPr sz="2000" kern="1200" baseline="0">
          <a:solidFill>
            <a:schemeClr val="tx1"/>
          </a:solidFill>
          <a:latin typeface="Calibri"/>
          <a:ea typeface="+mn-ea"/>
          <a:cs typeface="Calibri"/>
        </a:defRPr>
      </a:lvl4pPr>
      <a:lvl5pPr marL="716400" indent="-176400" algn="l" defTabSz="914400" rtl="0" eaLnBrk="1" latinLnBrk="0" hangingPunct="1">
        <a:lnSpc>
          <a:spcPts val="2800"/>
        </a:lnSpc>
        <a:spcBef>
          <a:spcPts val="1000"/>
        </a:spcBef>
        <a:spcAft>
          <a:spcPts val="0"/>
        </a:spcAft>
        <a:buClr>
          <a:srgbClr val="5E8F1B"/>
        </a:buClr>
        <a:buSzPct val="100000"/>
        <a:buFont typeface="Wingdings" charset="2"/>
        <a:buChar char="§"/>
        <a:defRPr sz="2000" kern="1200" baseline="0">
          <a:solidFill>
            <a:schemeClr val="tx1"/>
          </a:solidFill>
          <a:latin typeface="Calibri"/>
          <a:ea typeface="+mn-ea"/>
          <a:cs typeface="Calibri"/>
        </a:defRPr>
      </a:lvl5pPr>
      <a:lvl6pPr marL="360000" indent="-360000" algn="l" defTabSz="914400" rtl="0" eaLnBrk="1" latinLnBrk="0" hangingPunct="1">
        <a:lnSpc>
          <a:spcPts val="2800"/>
        </a:lnSpc>
        <a:spcBef>
          <a:spcPts val="1000"/>
        </a:spcBef>
        <a:buClr>
          <a:srgbClr val="5E8F1B"/>
        </a:buClr>
        <a:buFont typeface="+mj-lt"/>
        <a:buAutoNum type="arabicPeriod"/>
        <a:defRPr sz="2000" kern="1200">
          <a:solidFill>
            <a:schemeClr val="tx1"/>
          </a:solidFill>
          <a:latin typeface="Calibri"/>
          <a:ea typeface="+mn-ea"/>
          <a:cs typeface="Calibri"/>
        </a:defRPr>
      </a:lvl6pPr>
      <a:lvl7pPr marL="720000" indent="-360000" algn="l" defTabSz="914400" rtl="0" eaLnBrk="1" latinLnBrk="0" hangingPunct="1">
        <a:lnSpc>
          <a:spcPts val="2800"/>
        </a:lnSpc>
        <a:spcBef>
          <a:spcPts val="1000"/>
        </a:spcBef>
        <a:buClr>
          <a:srgbClr val="5E8F1B"/>
        </a:buClr>
        <a:buFont typeface="+mj-lt"/>
        <a:buAutoNum type="arabicPeriod"/>
        <a:defRPr sz="2000" kern="1200">
          <a:solidFill>
            <a:schemeClr val="tx1"/>
          </a:solidFill>
          <a:latin typeface="Calibri"/>
          <a:ea typeface="+mn-ea"/>
          <a:cs typeface="Calibri"/>
        </a:defRPr>
      </a:lvl7pPr>
      <a:lvl8pPr marL="1080000" indent="-360000" algn="l" defTabSz="914400" rtl="0" eaLnBrk="1" latinLnBrk="0" hangingPunct="1">
        <a:lnSpc>
          <a:spcPts val="2800"/>
        </a:lnSpc>
        <a:spcBef>
          <a:spcPts val="1000"/>
        </a:spcBef>
        <a:buClr>
          <a:srgbClr val="5E8F1B"/>
        </a:buClr>
        <a:buFont typeface="+mj-lt"/>
        <a:buAutoNum type="arabicPeriod"/>
        <a:defRPr sz="2000" kern="1200">
          <a:solidFill>
            <a:schemeClr val="tx1"/>
          </a:solidFill>
          <a:latin typeface="Calibri"/>
          <a:ea typeface="+mn-ea"/>
          <a:cs typeface="Calibri"/>
        </a:defRPr>
      </a:lvl8pPr>
      <a:lvl9pPr marL="1440000" indent="-360000" algn="l" defTabSz="914400" rtl="0" eaLnBrk="1" latinLnBrk="0" hangingPunct="1">
        <a:lnSpc>
          <a:spcPts val="2800"/>
        </a:lnSpc>
        <a:spcBef>
          <a:spcPts val="1000"/>
        </a:spcBef>
        <a:buClr>
          <a:srgbClr val="5E8F1B"/>
        </a:buClr>
        <a:buFont typeface="+mj-lt"/>
        <a:buAutoNum type="arabicPeriod"/>
        <a:defRPr sz="2000" kern="1200">
          <a:solidFill>
            <a:schemeClr val="tx1"/>
          </a:solidFill>
          <a:latin typeface="Calibri"/>
          <a:ea typeface="+mn-ea"/>
          <a:cs typeface="Calibri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59632" y="2710602"/>
            <a:ext cx="7200800" cy="151048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3800" b="0" dirty="0">
                <a:ea typeface="ＭＳ Ｐゴシック" charset="0"/>
              </a:rPr>
              <a:t>Weiterentwicklung der psychotherapeutischen Versorgung</a:t>
            </a:r>
            <a:endParaRPr lang="de-DE" sz="3800" b="0" dirty="0"/>
          </a:p>
        </p:txBody>
      </p:sp>
      <p:sp>
        <p:nvSpPr>
          <p:cNvPr id="2" name="Text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ea typeface="ＭＳ Ｐゴシック" charset="0"/>
              </a:rPr>
              <a:t>Dr. Christina Tophoven</a:t>
            </a:r>
            <a:r>
              <a:rPr lang="de-DE" dirty="0">
                <a:solidFill>
                  <a:srgbClr val="645C52"/>
                </a:solidFill>
              </a:rPr>
              <a:t/>
            </a:r>
            <a:br>
              <a:rPr lang="de-DE" dirty="0">
                <a:solidFill>
                  <a:srgbClr val="645C52"/>
                </a:solidFill>
              </a:rPr>
            </a:br>
            <a:r>
              <a:rPr lang="de-DE" dirty="0">
                <a:solidFill>
                  <a:srgbClr val="645C52"/>
                </a:solidFill>
              </a:rPr>
              <a:t>ASG-Treffen| 13. März 2017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46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7560839" cy="621432"/>
          </a:xfrm>
          <a:prstGeom prst="rect">
            <a:avLst/>
          </a:prstGeom>
        </p:spPr>
        <p:txBody>
          <a:bodyPr/>
          <a:lstStyle/>
          <a:p>
            <a:r>
              <a:rPr lang="de-DE" sz="2800" dirty="0"/>
              <a:t>Psychisch bedingte Frühverrentung besonders früh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39553" y="2060848"/>
            <a:ext cx="7560839" cy="504056"/>
          </a:xfrm>
        </p:spPr>
        <p:txBody>
          <a:bodyPr/>
          <a:lstStyle/>
          <a:p>
            <a:r>
              <a:rPr lang="de-DE" dirty="0"/>
              <a:t>Durchschnittliches Alter bei Frühverrentung 2013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564904"/>
            <a:ext cx="5472608" cy="374786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643704" y="6248345"/>
            <a:ext cx="6528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Quelle: DRV-Statistik Rentenzugang, eigene Berechnungen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6030822" y="5786602"/>
            <a:ext cx="1092092" cy="522718"/>
            <a:chOff x="6030822" y="5786602"/>
            <a:chExt cx="1092092" cy="522718"/>
          </a:xfrm>
        </p:grpSpPr>
        <p:sp>
          <p:nvSpPr>
            <p:cNvPr id="7" name="Textfeld 6"/>
            <p:cNvSpPr txBox="1"/>
            <p:nvPr/>
          </p:nvSpPr>
          <p:spPr>
            <a:xfrm>
              <a:off x="6030822" y="5788481"/>
              <a:ext cx="1092092" cy="5208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480" y="5786602"/>
              <a:ext cx="624894" cy="417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22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4032447" cy="177356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Wartezeit auf ein psychotherapeutisches </a:t>
            </a:r>
            <a:br>
              <a:rPr lang="de-DE" dirty="0"/>
            </a:br>
            <a:r>
              <a:rPr lang="de-DE" dirty="0"/>
              <a:t>Erstgespräch in Wochen</a:t>
            </a:r>
            <a:br>
              <a:rPr lang="de-DE" dirty="0"/>
            </a:b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4716016" y="1268760"/>
            <a:ext cx="3888432" cy="5165625"/>
            <a:chOff x="4716016" y="1268760"/>
            <a:chExt cx="3888432" cy="5165625"/>
          </a:xfrm>
        </p:grpSpPr>
        <p:pic>
          <p:nvPicPr>
            <p:cNvPr id="4" name="Picture 3" descr="Dauer Anfrage bis Erstgespräch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0" t="5455" b="3636"/>
            <a:stretch>
              <a:fillRect/>
            </a:stretch>
          </p:blipFill>
          <p:spPr bwMode="auto">
            <a:xfrm>
              <a:off x="4716016" y="1268760"/>
              <a:ext cx="3888432" cy="516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0457B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55555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D3D3C"/>
                    </a:outerShdw>
                  </a:effectLst>
                </a14:hiddenEffects>
              </a:ext>
            </a:extLst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1340768"/>
              <a:ext cx="431620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06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8568951" cy="98147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Zentrale Verbesserungen, angestoßen </a:t>
            </a:r>
            <a:br>
              <a:rPr lang="de-DE" dirty="0"/>
            </a:br>
            <a:r>
              <a:rPr lang="de-DE" dirty="0"/>
              <a:t>durch GKV-VStG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39553" y="2564904"/>
            <a:ext cx="7560839" cy="38164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800" b="1" dirty="0"/>
              <a:t>Auftrag an den G-BA: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800" dirty="0"/>
              <a:t>Niedrigschwelliger Zugang durch verbesserte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800" dirty="0"/>
              <a:t>Telefonische Erreichbarkeit (§ 1 Absatz 8 PT-RL)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800" dirty="0"/>
              <a:t>Psychotherapeutische Sprechstunde (§ 11 PT-RL)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800" dirty="0"/>
              <a:t>Zusätzliches Behandlungsangebot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800" dirty="0"/>
              <a:t>Akutbehandlung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28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dirty="0"/>
              <a:t>Inkrafttreten 1. April 2017</a:t>
            </a:r>
          </a:p>
          <a:p>
            <a:pPr marL="361950">
              <a:lnSpc>
                <a:spcPct val="120000"/>
              </a:lnSpc>
              <a:spcBef>
                <a:spcPts val="0"/>
              </a:spcBef>
            </a:pPr>
            <a:r>
              <a:rPr lang="de-DE" sz="2800" dirty="0"/>
              <a:t>(ab da verbindlich für Psychotherapeuten; ab 1. April 2018 auch für Patienten)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656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7560839" cy="98147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Zentrale Verbesserungen, angestoßen </a:t>
            </a:r>
            <a:br>
              <a:rPr lang="de-DE" dirty="0"/>
            </a:br>
            <a:r>
              <a:rPr lang="de-DE" dirty="0"/>
              <a:t>durch GKV-VStG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39553" y="2564904"/>
            <a:ext cx="7560839" cy="3384376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de-DE" b="1" dirty="0">
                <a:cs typeface="+mn-cs"/>
              </a:rPr>
              <a:t>Auftrag an den G-BA: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de-DE" sz="1100" dirty="0">
              <a:cs typeface="+mn-cs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de-DE" dirty="0">
                <a:cs typeface="+mn-cs"/>
              </a:rPr>
              <a:t>Reform der Bedarfsplanung insbesondere für die Arztgruppe der Psychotherapeuten bis Januar 2017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de-DE" sz="2000" dirty="0">
              <a:cs typeface="+mn-cs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de-DE" dirty="0">
                <a:cs typeface="+mn-cs"/>
              </a:rPr>
              <a:t>Aber der G-BA hat im Januar 2017 ein Gutachten vergeben!!!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788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7560839" cy="62143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Terminservicestellen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de-DE" sz="2200" dirty="0">
                <a:cs typeface="+mn-cs"/>
              </a:rPr>
              <a:t>Terminservicestellen der </a:t>
            </a:r>
            <a:r>
              <a:rPr lang="de-DE" sz="2200" dirty="0" err="1">
                <a:cs typeface="+mn-cs"/>
              </a:rPr>
              <a:t>KVen</a:t>
            </a:r>
            <a:r>
              <a:rPr lang="de-DE" sz="2200" dirty="0">
                <a:cs typeface="+mn-cs"/>
              </a:rPr>
              <a:t> (Kooperation mit KK möglich) für Psychotherapie ab 1. April 2017: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de-DE" sz="1200" dirty="0"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de-DE" sz="2200" dirty="0">
                <a:cs typeface="+mn-cs"/>
              </a:rPr>
              <a:t>max. vier Wochen zwischen Anfrage des Patienten und Termin beim Psychotherapeuten („ein Erstgespräch im Rahmen der psychotherapeutischen Sprechstunde und der sich aus der Abklärung ergebenden, zeitnah erforderlichen Behandlungstermine“)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de-DE" sz="2200" dirty="0">
                <a:cs typeface="+mn-cs"/>
              </a:rPr>
              <a:t>Ist eine Terminvermittlung nicht möglich, Vermittlung an ambulante Angebote von Krankenhäusern (Abrechnung nach EBM)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de-DE" sz="2200" dirty="0"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de-DE" sz="2200" dirty="0">
                <a:cs typeface="+mn-cs"/>
              </a:rPr>
              <a:t>Anlage 28 BMV-Ä – in Verhandlung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750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016" y="1435156"/>
            <a:ext cx="4320479" cy="1993843"/>
          </a:xfrm>
          <a:prstGeom prst="rect">
            <a:avLst/>
          </a:prstGeom>
        </p:spPr>
        <p:txBody>
          <a:bodyPr/>
          <a:lstStyle/>
          <a:p>
            <a:r>
              <a:rPr lang="de-DE" sz="2400" dirty="0"/>
              <a:t>Wartezeiten auf ein psychotherapeutisches Erstgespräch nach Versorgungszonen, </a:t>
            </a:r>
            <a:br>
              <a:rPr lang="de-DE" sz="2400" dirty="0"/>
            </a:br>
            <a:r>
              <a:rPr lang="de-DE" sz="2400" dirty="0"/>
              <a:t>(Studie der BPtK aus 2011)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3541897" cy="5007915"/>
          </a:xfrm>
          <a:prstGeom prst="rect">
            <a:avLst/>
          </a:prstGeom>
        </p:spPr>
      </p:pic>
      <p:pic>
        <p:nvPicPr>
          <p:cNvPr id="5" name="Inhaltsplatzhalter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"/>
          <a:stretch/>
        </p:blipFill>
        <p:spPr>
          <a:xfrm>
            <a:off x="4716016" y="3925585"/>
            <a:ext cx="4144472" cy="22137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43162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4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7560839" cy="62143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Effizienzreserven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de-DE" sz="2000" dirty="0">
                <a:cs typeface="+mn-cs"/>
              </a:rPr>
              <a:t>40 Prozent der psychotherapeutischen Erstgespräche (</a:t>
            </a:r>
            <a:r>
              <a:rPr lang="de-DE" sz="2000" dirty="0" err="1">
                <a:cs typeface="+mn-cs"/>
              </a:rPr>
              <a:t>Probatorik</a:t>
            </a:r>
            <a:r>
              <a:rPr lang="de-DE" sz="2000" dirty="0">
                <a:cs typeface="+mn-cs"/>
              </a:rPr>
              <a:t>) münden nicht in eine ambulante Psychotherapie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de-DE" sz="2000" dirty="0">
                <a:cs typeface="+mn-cs"/>
              </a:rPr>
              <a:t>70 Prozent der psychotherapeutischen Behandlungen sind Kurzzeittherapien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de-DE" sz="2000" dirty="0"/>
              <a:t>Über die Hälfte der Kurzzeittherapien dauern bis zu 15 Stunden</a:t>
            </a:r>
            <a:endParaRPr lang="de-DE" sz="2000" dirty="0"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de-DE" sz="2000" dirty="0">
                <a:cs typeface="+mn-cs"/>
              </a:rPr>
              <a:t>Bewilligte Therapiestunden werden in der Regel nicht voll ausgeschöpft </a:t>
            </a:r>
            <a:r>
              <a:rPr lang="de-DE" sz="2000" dirty="0">
                <a:cs typeface="+mn-cs"/>
                <a:sym typeface="Wingdings" panose="05000000000000000000" pitchFamily="2" charset="2"/>
              </a:rPr>
              <a:t></a:t>
            </a:r>
            <a:r>
              <a:rPr lang="de-DE" sz="2000" dirty="0">
                <a:cs typeface="+mn-cs"/>
              </a:rPr>
              <a:t> Anpassung der Therapiedauer an den Behandlungsbedarf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de-DE" sz="2000" dirty="0">
                <a:cs typeface="+mn-cs"/>
              </a:rPr>
              <a:t>Anteile Behandlungsverfahren: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de-DE" sz="2000" dirty="0">
                <a:cs typeface="+mn-cs"/>
              </a:rPr>
              <a:t>	50 Prozent der Behandlungen mit VT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de-DE" sz="2000" dirty="0">
                <a:cs typeface="+mn-cs"/>
              </a:rPr>
              <a:t>	45 Prozent </a:t>
            </a:r>
            <a:r>
              <a:rPr lang="de-DE" sz="2000" dirty="0" err="1">
                <a:cs typeface="+mn-cs"/>
              </a:rPr>
              <a:t>TfP</a:t>
            </a:r>
            <a:r>
              <a:rPr lang="de-DE" sz="2000" dirty="0">
                <a:cs typeface="+mn-cs"/>
              </a:rPr>
              <a:t> und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de-DE" sz="2000" dirty="0">
                <a:cs typeface="+mn-cs"/>
              </a:rPr>
              <a:t>	4 Prozent analytische Psychotherapie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de-DE" sz="2000" dirty="0">
                <a:cs typeface="+mn-cs"/>
              </a:rPr>
              <a:t>Anteil der Gruppentherapie: 1 bis 2 Prozent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de-DE" sz="2000" dirty="0">
                <a:cs typeface="+mn-cs"/>
              </a:rPr>
              <a:t>Fallzahlen in der ambulanten Psychotherapie: über 1,2 Millionen Behandlungsfälle pro Quartal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521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7560839" cy="62143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Elemente einer Reform der Bedarfsplanung für die Arztgruppe der Psychotherapeuten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25" y="2420888"/>
            <a:ext cx="634729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1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7560839" cy="62143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Elemente einer Reform der Bedarfsplanung für die Arztgruppe der Psychotherapeuten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39553" y="2492896"/>
            <a:ext cx="7560839" cy="367240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Eine bundesweit einheitliche Verhältniszahl, die auf einer korrigierten Gesamtzahl der Psychotherapeutensitze aufbaut</a:t>
            </a:r>
          </a:p>
          <a:p>
            <a:pPr marL="896938" indent="-447675">
              <a:buFont typeface="Wingdings" panose="05000000000000000000" pitchFamily="2" charset="2"/>
              <a:buChar char="§"/>
            </a:pPr>
            <a:r>
              <a:rPr lang="de-DE" dirty="0"/>
              <a:t>neuer Stichtag und Regionsbezug: </a:t>
            </a:r>
            <a:br>
              <a:rPr lang="de-DE" dirty="0"/>
            </a:br>
            <a:r>
              <a:rPr lang="de-DE" dirty="0"/>
              <a:t>31. August 2004/Westdeutschland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dirty="0"/>
              <a:t>Regionale Anpassungen der bundeseinheitlichen Verhältniszahl anhand von Informationen zu</a:t>
            </a:r>
          </a:p>
          <a:p>
            <a:pPr marL="896938" indent="-447675">
              <a:buFont typeface="Wingdings" panose="05000000000000000000" pitchFamily="2" charset="2"/>
              <a:buChar char="§"/>
            </a:pPr>
            <a:r>
              <a:rPr lang="de-DE" dirty="0"/>
              <a:t>Morbiditäts- und Sozialstruktur (über einen Bedarfsindex)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088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640960" cy="648072"/>
          </a:xfrm>
          <a:prstGeom prst="rect">
            <a:avLst/>
          </a:prstGeom>
        </p:spPr>
        <p:txBody>
          <a:bodyPr/>
          <a:lstStyle/>
          <a:p>
            <a:r>
              <a:rPr lang="de-DE" sz="3000" dirty="0"/>
              <a:t>Regionale Berücksichtigung von Morbiditätsunterschieden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45659" y="1974603"/>
            <a:ext cx="7560839" cy="3816424"/>
          </a:xfrm>
        </p:spPr>
        <p:txBody>
          <a:bodyPr>
            <a:normAutofit/>
          </a:bodyPr>
          <a:lstStyle/>
          <a:p>
            <a:r>
              <a:rPr lang="de-DE" dirty="0"/>
              <a:t>	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804766"/>
            <a:ext cx="3220316" cy="464915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5658" y="1844824"/>
            <a:ext cx="484642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>
                <a:ea typeface="ＭＳ Ｐゴシック" pitchFamily="34" charset="-128"/>
              </a:rPr>
              <a:t>Bedarfsindex: Psychotherapeutischer </a:t>
            </a:r>
            <a:br>
              <a:rPr lang="de-DE" sz="2200" dirty="0">
                <a:ea typeface="ＭＳ Ｐゴシック" pitchFamily="34" charset="-128"/>
              </a:rPr>
            </a:br>
            <a:r>
              <a:rPr lang="de-DE" sz="2200" dirty="0">
                <a:ea typeface="ＭＳ Ｐゴシック" pitchFamily="34" charset="-128"/>
              </a:rPr>
              <a:t>Mehr- oder Minderbedarf </a:t>
            </a:r>
            <a:br>
              <a:rPr lang="de-DE" sz="2200" dirty="0">
                <a:ea typeface="ＭＳ Ｐゴシック" pitchFamily="34" charset="-128"/>
              </a:rPr>
            </a:br>
            <a:r>
              <a:rPr lang="de-DE" sz="2200" dirty="0">
                <a:ea typeface="ＭＳ Ｐゴシック" pitchFamily="34" charset="-128"/>
              </a:rPr>
              <a:t>von bis zu +/- 15 Prozent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200" dirty="0">
              <a:ea typeface="ＭＳ Ｐゴシック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>
                <a:ea typeface="ＭＳ Ｐゴシック" pitchFamily="34" charset="-128"/>
              </a:rPr>
              <a:t>Alter (ein Drittel geringer)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200" dirty="0">
              <a:ea typeface="ＭＳ Ｐゴシック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>
                <a:ea typeface="ＭＳ Ｐゴシック" pitchFamily="34" charset="-128"/>
              </a:rPr>
              <a:t>Geschlecht (1,5-faches Risiko)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200" dirty="0">
              <a:ea typeface="ＭＳ Ｐゴシック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>
                <a:ea typeface="ＭＳ Ｐゴシック" pitchFamily="34" charset="-128"/>
              </a:rPr>
              <a:t>Bildung (43,6 vs. 25 Prozent)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200" dirty="0">
              <a:ea typeface="ＭＳ Ｐゴシック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>
                <a:ea typeface="ＭＳ Ｐゴシック" pitchFamily="34" charset="-128"/>
              </a:rPr>
              <a:t>Arbeitslosigkeit (49,6 vs. 27,2 Prozent)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23" y="1871396"/>
            <a:ext cx="43162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7560839" cy="621432"/>
          </a:xfrm>
          <a:prstGeom prst="rect">
            <a:avLst/>
          </a:prstGeom>
        </p:spPr>
        <p:txBody>
          <a:bodyPr/>
          <a:lstStyle/>
          <a:p>
            <a:r>
              <a:rPr lang="de-DE" sz="2800" dirty="0"/>
              <a:t>12-Monats-Prävalenz psychischer Störungen </a:t>
            </a:r>
            <a:br>
              <a:rPr lang="de-DE" sz="2800" dirty="0"/>
            </a:br>
            <a:r>
              <a:rPr lang="de-DE" sz="2800" dirty="0"/>
              <a:t>nach Geschlecht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2348879"/>
            <a:ext cx="6336703" cy="3855443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580112" y="6227618"/>
            <a:ext cx="21058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sz="1400" dirty="0"/>
              <a:t>Jacobi et al. in IJMPR 2013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020272" y="5301208"/>
            <a:ext cx="1223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1400" dirty="0">
                <a:latin typeface="+mn-lt"/>
              </a:rPr>
              <a:t>12-Monats-Prävalenz (%)</a:t>
            </a:r>
          </a:p>
        </p:txBody>
      </p:sp>
    </p:spTree>
    <p:extLst>
      <p:ext uri="{BB962C8B-B14F-4D97-AF65-F5344CB8AC3E}">
        <p14:creationId xmlns:p14="http://schemas.microsoft.com/office/powerpoint/2010/main" val="3752694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196752"/>
            <a:ext cx="7560839" cy="62143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Schätzungen von Mitversorgungseffekten – Vorgehen der BPtK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39553" y="2060848"/>
            <a:ext cx="7560839" cy="504056"/>
          </a:xfrm>
        </p:spPr>
        <p:txBody>
          <a:bodyPr/>
          <a:lstStyle/>
          <a:p>
            <a:r>
              <a:rPr lang="de-DE" dirty="0">
                <a:ea typeface="ＭＳ Ｐゴシック" pitchFamily="34" charset="-128"/>
              </a:rPr>
              <a:t>Beispiel: Planungsbereich „Berlin“</a:t>
            </a:r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58709"/>
              </p:ext>
            </p:extLst>
          </p:nvPr>
        </p:nvGraphicFramePr>
        <p:xfrm>
          <a:off x="611560" y="2506512"/>
          <a:ext cx="8208911" cy="3874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724">
                  <a:extLst>
                    <a:ext uri="{9D8B030D-6E8A-4147-A177-3AD203B41FA5}">
                      <a16:colId xmlns:a16="http://schemas.microsoft.com/office/drawing/2014/main" xmlns="" val="3763350582"/>
                    </a:ext>
                  </a:extLst>
                </a:gridCol>
                <a:gridCol w="3787652">
                  <a:extLst>
                    <a:ext uri="{9D8B030D-6E8A-4147-A177-3AD203B41FA5}">
                      <a16:colId xmlns:a16="http://schemas.microsoft.com/office/drawing/2014/main" xmlns="" val="1009201026"/>
                    </a:ext>
                  </a:extLst>
                </a:gridCol>
                <a:gridCol w="1633535">
                  <a:extLst>
                    <a:ext uri="{9D8B030D-6E8A-4147-A177-3AD203B41FA5}">
                      <a16:colId xmlns:a16="http://schemas.microsoft.com/office/drawing/2014/main" xmlns="" val="2168084644"/>
                    </a:ext>
                  </a:extLst>
                </a:gridCol>
              </a:tblGrid>
              <a:tr h="681468">
                <a:tc gridSpan="2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Verhältniszahl 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(Einwohner pro Psychotherapeut)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901128"/>
                  </a:ext>
                </a:extLst>
              </a:tr>
              <a:tr h="513484">
                <a:tc gridSpan="2">
                  <a:txBody>
                    <a:bodyPr/>
                    <a:lstStyle/>
                    <a:p>
                      <a:r>
                        <a:rPr lang="de-DE" sz="1400" dirty="0"/>
                        <a:t>Aktuell gültige </a:t>
                      </a:r>
                      <a:r>
                        <a:rPr lang="de-DE" sz="1400" b="1" dirty="0"/>
                        <a:t>kreistypenspezifische allgemeine Verhältniszahl </a:t>
                      </a:r>
                      <a:r>
                        <a:rPr lang="de-DE" sz="1400" dirty="0"/>
                        <a:t>(AVZ)</a:t>
                      </a:r>
                    </a:p>
                    <a:p>
                      <a:r>
                        <a:rPr lang="de-DE" sz="1400" dirty="0"/>
                        <a:t>(hier: </a:t>
                      </a:r>
                      <a:r>
                        <a:rPr lang="de-DE" sz="1400" dirty="0" err="1"/>
                        <a:t>Kreistyp</a:t>
                      </a:r>
                      <a:r>
                        <a:rPr lang="de-DE" sz="1400" dirty="0"/>
                        <a:t> 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3.079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4084217"/>
                  </a:ext>
                </a:extLst>
              </a:tr>
              <a:tr h="7296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Bundeseinheitliche Verhältniszahl </a:t>
                      </a:r>
                      <a:r>
                        <a:rPr lang="de-DE" sz="1400" dirty="0"/>
                        <a:t>(EVZ)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Basis: neuer Stichtags- und Regionsbezug: </a:t>
                      </a:r>
                      <a:r>
                        <a:rPr lang="de-DE" sz="1400" b="1" dirty="0"/>
                        <a:t>2004/Westdeutschland</a:t>
                      </a:r>
                      <a:r>
                        <a:rPr lang="de-DE" sz="1400" dirty="0"/>
                        <a:t/>
                      </a:r>
                      <a:br>
                        <a:rPr lang="de-DE" sz="1400" dirty="0"/>
                      </a:br>
                      <a:r>
                        <a:rPr lang="de-DE" sz="1400" b="1" dirty="0"/>
                        <a:t>ohne</a:t>
                      </a:r>
                      <a:r>
                        <a:rPr lang="de-DE" sz="1400" dirty="0"/>
                        <a:t> Korrektur für Morbiditätsunterschiede und Mitversorgungseffekte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3.988</a:t>
                      </a:r>
                    </a:p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5565810"/>
                  </a:ext>
                </a:extLst>
              </a:tr>
              <a:tr h="1162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EVZ mit Korrektur für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Mitversorgungseffekte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Einpendler-Quote: 22,1 %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Auspendler-Quote: 13,9 %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Differenz: + 8,2 %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Beschäftigungsquote: 47,8 % </a:t>
                      </a:r>
                      <a:b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(bezogen auf 15- bis 65-Jährige)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3.832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1692751"/>
                  </a:ext>
                </a:extLst>
              </a:tr>
              <a:tr h="7296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EVZ mit Korrektur für Mitversorgungseffekte und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Morbiditätsunterschiede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Bedarfsindex: + 6,5 %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3.598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4724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834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7560839" cy="62143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Regionale Versorgungssituation berücksichtigen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b="1" dirty="0">
                <a:ea typeface="ＭＳ Ｐゴシック" pitchFamily="34" charset="-128"/>
              </a:rPr>
              <a:t>Anhaltspunkt: Wartezeiten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ea typeface="ＭＳ Ｐゴシック" pitchFamily="34" charset="-128"/>
              </a:rPr>
              <a:t>Ab 2017: Terminservicestellen auch für Psychotherapeuten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ea typeface="ＭＳ Ｐゴシック" pitchFamily="34" charset="-128"/>
              </a:rPr>
              <a:t>Absehbar, dass Vermittlung an niedergelassene Psychotherapeuten vielerorts aufgrund der zu niedrigen Anzahl von Psychotherapeuten nicht möglich ist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ea typeface="ＭＳ Ｐゴシック" pitchFamily="34" charset="-128"/>
              </a:rPr>
              <a:t>Unklar ist, ob Krankenhäuser Kapazitäten aufbauen, um diese Patienten versorgen zu können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b="1" dirty="0">
                <a:ea typeface="ＭＳ Ｐゴシック" pitchFamily="34" charset="-128"/>
              </a:rPr>
              <a:t>Ziel: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ea typeface="ＭＳ Ｐゴシック" pitchFamily="34" charset="-128"/>
              </a:rPr>
              <a:t>Versorgungsengpässe erkennen und korrigieren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ea typeface="ＭＳ Ｐゴシック" pitchFamily="34" charset="-128"/>
              </a:rPr>
              <a:t>Deshalb: </a:t>
            </a:r>
          </a:p>
          <a:p>
            <a:pPr marL="534988" lvl="1" indent="-1730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dirty="0">
                <a:ea typeface="ＭＳ Ｐゴシック" pitchFamily="34" charset="-128"/>
              </a:rPr>
              <a:t>Verbindliche Erhebung, Auswertung und Veröffentlichung der Daten der Terminservicestellen und Abrechnungsdaten der </a:t>
            </a:r>
            <a:r>
              <a:rPr lang="de-DE" sz="1800" dirty="0" err="1">
                <a:ea typeface="ＭＳ Ｐゴシック" pitchFamily="34" charset="-128"/>
              </a:rPr>
              <a:t>KVen</a:t>
            </a:r>
            <a:endParaRPr lang="de-DE" sz="1800" dirty="0">
              <a:ea typeface="ＭＳ Ｐゴシック" pitchFamily="34" charset="-128"/>
            </a:endParaRP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968422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539553" y="2276872"/>
            <a:ext cx="7560839" cy="410445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ea typeface="ＭＳ Ｐゴシック" pitchFamily="34" charset="-128"/>
              </a:rPr>
              <a:t>Zunehmender Ausbau der ambulanten Versorgung psychisch kranker Menschen durch Krankenhäuser (z. B. PIA, </a:t>
            </a:r>
            <a:r>
              <a:rPr lang="de-DE" sz="2000" dirty="0" err="1">
                <a:ea typeface="ＭＳ Ｐゴシック" pitchFamily="34" charset="-128"/>
              </a:rPr>
              <a:t>PsIA</a:t>
            </a:r>
            <a:r>
              <a:rPr lang="de-DE" sz="2000" dirty="0">
                <a:ea typeface="ＭＳ Ｐゴシック" pitchFamily="34" charset="-128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2000" dirty="0"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ea typeface="ＭＳ Ｐゴシック" pitchFamily="34" charset="-128"/>
              </a:rPr>
              <a:t>Transparenz über Leistungsgeschehen = Grundlage für Einstieg in angemessene sektorenübergreifende Planung der ambulanten Versorgung psychisch kranker Menschen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2000" dirty="0"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ea typeface="ＭＳ Ｐゴシック" pitchFamily="34" charset="-128"/>
              </a:rPr>
              <a:t>Gesetzlicher Regelungsbedarf: </a:t>
            </a:r>
          </a:p>
          <a:p>
            <a:pPr marL="722188" lvl="2" indent="-85725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000" dirty="0">
                <a:ea typeface="ＭＳ Ｐゴシック" pitchFamily="34" charset="-128"/>
              </a:rPr>
              <a:t> 	Verbindliche und differenzierte Dokumentation, Auswertung und 	Veröffentlichung der Leistungen (Welche Berufsgruppe auf 	welchem Qualifikationsniveau erbringt welche Leistungen für 	welche Patienten?), v. a. PIA-Behandlung wegen 	Versorgungsengpass oder wegen Schwere/Chronizität der 	Erkrankung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3" y="1268760"/>
            <a:ext cx="7886700" cy="783372"/>
          </a:xfrm>
          <a:prstGeom prst="rect">
            <a:avLst/>
          </a:prstGeom>
        </p:spPr>
        <p:txBody>
          <a:bodyPr/>
          <a:lstStyle/>
          <a:p>
            <a:r>
              <a:rPr lang="de-DE" sz="2600" dirty="0"/>
              <a:t>Transparenz über ambulante Leistungen im Krankenhaus – Einstieg in eine sektorenübergreifende Bedarfsplanung</a:t>
            </a:r>
          </a:p>
        </p:txBody>
      </p:sp>
    </p:spTree>
    <p:extLst>
      <p:ext uri="{BB962C8B-B14F-4D97-AF65-F5344CB8AC3E}">
        <p14:creationId xmlns:p14="http://schemas.microsoft.com/office/powerpoint/2010/main" val="2053127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7344816" cy="434369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03548" y="1124744"/>
            <a:ext cx="8424935" cy="1485528"/>
          </a:xfrm>
        </p:spPr>
        <p:txBody>
          <a:bodyPr/>
          <a:lstStyle/>
          <a:p>
            <a:r>
              <a:rPr lang="de-DE" sz="2800" dirty="0"/>
              <a:t>Auswirkungen einer Reform der Bedarfsplanung – </a:t>
            </a:r>
            <a:br>
              <a:rPr lang="de-DE" sz="2800" dirty="0"/>
            </a:br>
            <a:r>
              <a:rPr lang="de-DE" sz="2800" dirty="0"/>
              <a:t>KV-Ebene</a:t>
            </a:r>
          </a:p>
        </p:txBody>
      </p:sp>
      <p:sp>
        <p:nvSpPr>
          <p:cNvPr id="4" name="Rechteck 3"/>
          <p:cNvSpPr/>
          <p:nvPr/>
        </p:nvSpPr>
        <p:spPr>
          <a:xfrm>
            <a:off x="611559" y="3645024"/>
            <a:ext cx="732583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11559" y="4007709"/>
            <a:ext cx="7325833" cy="2133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11560" y="6209746"/>
            <a:ext cx="7344816" cy="1947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25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11770" r="12500" b="16136"/>
          <a:stretch/>
        </p:blipFill>
        <p:spPr>
          <a:xfrm>
            <a:off x="827584" y="1484784"/>
            <a:ext cx="7416824" cy="4719797"/>
          </a:xfrm>
        </p:spPr>
      </p:pic>
    </p:spTree>
    <p:extLst>
      <p:ext uri="{BB962C8B-B14F-4D97-AF65-F5344CB8AC3E}">
        <p14:creationId xmlns:p14="http://schemas.microsoft.com/office/powerpoint/2010/main" val="2501777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Gesetzlicher Regelungsbedarf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9551" y="2060848"/>
            <a:ext cx="7453511" cy="424847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ea typeface="ＭＳ Ｐゴシック" pitchFamily="34" charset="-128"/>
              </a:rPr>
              <a:t>Notwendige gesetzliche Festlegungen  </a:t>
            </a:r>
          </a:p>
          <a:p>
            <a:pPr marL="801688" indent="-352425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100" dirty="0">
                <a:solidFill>
                  <a:srgbClr val="645C52"/>
                </a:solidFill>
                <a:ea typeface="ＭＳ Ｐゴシック" pitchFamily="34" charset="-128"/>
              </a:rPr>
              <a:t>des neuen Stichtags und Regionsbezugs für die Arztgruppe der Psychotherapeuten</a:t>
            </a:r>
          </a:p>
          <a:p>
            <a:pPr marL="801688" indent="-352425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dirty="0">
                <a:ea typeface="ＭＳ Ｐゴシック" pitchFamily="34" charset="-128"/>
              </a:rPr>
              <a:t>zur bundeseinheitlichen Verhältniszahl und zur Anpassung durch Bedarfsindex, Mitversorgungsindex und Indikatoren zur regionalen Versorgungssituation</a:t>
            </a:r>
          </a:p>
          <a:p>
            <a:pPr marL="801688" indent="-352425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dirty="0">
                <a:ea typeface="ＭＳ Ｐゴシック" pitchFamily="34" charset="-128"/>
              </a:rPr>
              <a:t>der Pflicht zur angemessenen Erhebung, Aufbereitung und Veröffentlichung der Daten der Terminservicestellen und der Abrechnungsdaten der </a:t>
            </a:r>
            <a:r>
              <a:rPr lang="de-DE" dirty="0" err="1">
                <a:ea typeface="ＭＳ Ｐゴシック" pitchFamily="34" charset="-128"/>
              </a:rPr>
              <a:t>KVen</a:t>
            </a:r>
            <a:r>
              <a:rPr lang="de-DE" dirty="0">
                <a:ea typeface="ＭＳ Ｐゴシック" pitchFamily="34" charset="-128"/>
              </a:rPr>
              <a:t> zu Leistungen im Krankenhaus nach Vermittlung durch Terminservicestellen</a:t>
            </a:r>
          </a:p>
          <a:p>
            <a:pPr marL="801688" indent="-352425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dirty="0">
                <a:ea typeface="ＭＳ Ｐゴシック" pitchFamily="34" charset="-128"/>
              </a:rPr>
              <a:t>Dokumentation, Aufbereitung und Veröffentlichung der ambulanten Leistungen der PIA und </a:t>
            </a:r>
            <a:r>
              <a:rPr lang="de-DE" dirty="0" err="1">
                <a:ea typeface="ＭＳ Ｐゴシック" pitchFamily="34" charset="-128"/>
              </a:rPr>
              <a:t>PsIA</a:t>
            </a:r>
            <a:endParaRPr lang="de-DE" dirty="0">
              <a:ea typeface="ＭＳ Ｐゴシック" pitchFamily="34" charset="-128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ea typeface="ＭＳ Ｐゴシック" pitchFamily="34" charset="-128"/>
              </a:rPr>
              <a:t>Bereits geregelt: Aufkauf von Praxen, wenn diese keinen ausreichenden </a:t>
            </a:r>
            <a:r>
              <a:rPr lang="de-DE" sz="2100" dirty="0">
                <a:ea typeface="ＭＳ Ｐゴシック" pitchFamily="34" charset="-128"/>
              </a:rPr>
              <a:t>Beitrag zur Versorgung leisten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8500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 30" descr="Franz6_144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617" y="2732610"/>
            <a:ext cx="1529947" cy="21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Freeform 18"/>
          <p:cNvSpPr>
            <a:spLocks/>
          </p:cNvSpPr>
          <p:nvPr/>
        </p:nvSpPr>
        <p:spPr bwMode="auto">
          <a:xfrm rot="16200000">
            <a:off x="5906801" y="3529415"/>
            <a:ext cx="1663198" cy="1620838"/>
          </a:xfrm>
          <a:custGeom>
            <a:avLst/>
            <a:gdLst/>
            <a:ahLst/>
            <a:cxnLst>
              <a:cxn ang="0">
                <a:pos x="756" y="324"/>
              </a:cxn>
              <a:cxn ang="0">
                <a:pos x="936" y="396"/>
              </a:cxn>
              <a:cxn ang="0">
                <a:pos x="756" y="468"/>
              </a:cxn>
              <a:cxn ang="0">
                <a:pos x="756" y="756"/>
              </a:cxn>
              <a:cxn ang="0">
                <a:pos x="36" y="756"/>
              </a:cxn>
              <a:cxn ang="0">
                <a:pos x="36" y="468"/>
              </a:cxn>
              <a:cxn ang="0">
                <a:pos x="216" y="396"/>
              </a:cxn>
              <a:cxn ang="0">
                <a:pos x="36" y="324"/>
              </a:cxn>
              <a:cxn ang="0">
                <a:pos x="36" y="36"/>
              </a:cxn>
              <a:cxn ang="0">
                <a:pos x="324" y="36"/>
              </a:cxn>
              <a:cxn ang="0">
                <a:pos x="396" y="216"/>
              </a:cxn>
              <a:cxn ang="0">
                <a:pos x="468" y="36"/>
              </a:cxn>
              <a:cxn ang="0">
                <a:pos x="756" y="36"/>
              </a:cxn>
              <a:cxn ang="0">
                <a:pos x="756" y="324"/>
              </a:cxn>
            </a:cxnLst>
            <a:rect l="0" t="0" r="r" b="b"/>
            <a:pathLst>
              <a:path w="936" h="756">
                <a:moveTo>
                  <a:pt x="756" y="324"/>
                </a:moveTo>
                <a:cubicBezTo>
                  <a:pt x="792" y="360"/>
                  <a:pt x="936" y="216"/>
                  <a:pt x="936" y="396"/>
                </a:cubicBezTo>
                <a:cubicBezTo>
                  <a:pt x="936" y="576"/>
                  <a:pt x="792" y="432"/>
                  <a:pt x="756" y="468"/>
                </a:cubicBezTo>
                <a:cubicBezTo>
                  <a:pt x="720" y="504"/>
                  <a:pt x="756" y="756"/>
                  <a:pt x="756" y="756"/>
                </a:cubicBezTo>
                <a:cubicBezTo>
                  <a:pt x="36" y="756"/>
                  <a:pt x="36" y="756"/>
                  <a:pt x="36" y="756"/>
                </a:cubicBezTo>
                <a:cubicBezTo>
                  <a:pt x="36" y="756"/>
                  <a:pt x="0" y="504"/>
                  <a:pt x="36" y="468"/>
                </a:cubicBezTo>
                <a:cubicBezTo>
                  <a:pt x="72" y="432"/>
                  <a:pt x="216" y="576"/>
                  <a:pt x="216" y="396"/>
                </a:cubicBezTo>
                <a:cubicBezTo>
                  <a:pt x="216" y="216"/>
                  <a:pt x="72" y="360"/>
                  <a:pt x="36" y="324"/>
                </a:cubicBezTo>
                <a:cubicBezTo>
                  <a:pt x="0" y="288"/>
                  <a:pt x="36" y="36"/>
                  <a:pt x="36" y="36"/>
                </a:cubicBezTo>
                <a:cubicBezTo>
                  <a:pt x="36" y="36"/>
                  <a:pt x="288" y="0"/>
                  <a:pt x="324" y="36"/>
                </a:cubicBezTo>
                <a:cubicBezTo>
                  <a:pt x="360" y="72"/>
                  <a:pt x="216" y="216"/>
                  <a:pt x="396" y="216"/>
                </a:cubicBezTo>
                <a:cubicBezTo>
                  <a:pt x="576" y="216"/>
                  <a:pt x="432" y="72"/>
                  <a:pt x="468" y="36"/>
                </a:cubicBezTo>
                <a:cubicBezTo>
                  <a:pt x="504" y="0"/>
                  <a:pt x="756" y="36"/>
                  <a:pt x="756" y="36"/>
                </a:cubicBezTo>
                <a:cubicBezTo>
                  <a:pt x="756" y="36"/>
                  <a:pt x="720" y="288"/>
                  <a:pt x="756" y="324"/>
                </a:cubicBezTo>
                <a:close/>
              </a:path>
            </a:pathLst>
          </a:custGeom>
          <a:solidFill>
            <a:srgbClr val="B5113E">
              <a:alpha val="50196"/>
            </a:srgbClr>
          </a:solidFill>
          <a:ln w="12700"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5" name="Textfeld 19"/>
          <p:cNvSpPr txBox="1">
            <a:spLocks noChangeArrowheads="1"/>
          </p:cNvSpPr>
          <p:nvPr/>
        </p:nvSpPr>
        <p:spPr bwMode="auto">
          <a:xfrm>
            <a:off x="6128469" y="3986480"/>
            <a:ext cx="15398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050" b="1" dirty="0">
                <a:cs typeface="Arial" charset="0"/>
              </a:rPr>
              <a:t>Krisenintervention,</a:t>
            </a:r>
          </a:p>
          <a:p>
            <a:pPr algn="ctr"/>
            <a:r>
              <a:rPr lang="de-DE" sz="1050" b="1" dirty="0">
                <a:cs typeface="Arial" charset="0"/>
              </a:rPr>
              <a:t>auch</a:t>
            </a:r>
          </a:p>
          <a:p>
            <a:pPr algn="ctr"/>
            <a:r>
              <a:rPr lang="de-DE" sz="1050" b="1" dirty="0">
                <a:cs typeface="Arial" charset="0"/>
              </a:rPr>
              <a:t>psycho-</a:t>
            </a:r>
          </a:p>
          <a:p>
            <a:pPr algn="ctr"/>
            <a:r>
              <a:rPr lang="de-DE" sz="1050" b="1" dirty="0">
                <a:cs typeface="Arial" charset="0"/>
              </a:rPr>
              <a:t>therapeutisch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403648" y="1268760"/>
            <a:ext cx="6527482" cy="5112568"/>
            <a:chOff x="1509713" y="813726"/>
            <a:chExt cx="6608468" cy="4977474"/>
          </a:xfrm>
        </p:grpSpPr>
        <p:grpSp>
          <p:nvGrpSpPr>
            <p:cNvPr id="5" name="Gruppieren 29"/>
            <p:cNvGrpSpPr>
              <a:grpSpLocks/>
            </p:cNvGrpSpPr>
            <p:nvPr/>
          </p:nvGrpSpPr>
          <p:grpSpPr bwMode="auto">
            <a:xfrm>
              <a:off x="2719388" y="1751013"/>
              <a:ext cx="3856037" cy="3109911"/>
              <a:chOff x="2725374" y="1744461"/>
              <a:chExt cx="3858139" cy="3109340"/>
            </a:xfrm>
          </p:grpSpPr>
          <p:sp>
            <p:nvSpPr>
              <p:cNvPr id="42" name="Freeform 13"/>
              <p:cNvSpPr>
                <a:spLocks/>
              </p:cNvSpPr>
              <p:nvPr/>
            </p:nvSpPr>
            <p:spPr bwMode="auto">
              <a:xfrm>
                <a:off x="4267676" y="1744461"/>
                <a:ext cx="2315837" cy="1620539"/>
              </a:xfrm>
              <a:custGeom>
                <a:avLst/>
                <a:gdLst/>
                <a:ahLst/>
                <a:cxnLst>
                  <a:cxn ang="0">
                    <a:pos x="900" y="468"/>
                  </a:cxn>
                  <a:cxn ang="0">
                    <a:pos x="1080" y="540"/>
                  </a:cxn>
                  <a:cxn ang="0">
                    <a:pos x="900" y="612"/>
                  </a:cxn>
                  <a:cxn ang="0">
                    <a:pos x="900" y="900"/>
                  </a:cxn>
                  <a:cxn ang="0">
                    <a:pos x="612" y="900"/>
                  </a:cxn>
                  <a:cxn ang="0">
                    <a:pos x="540" y="720"/>
                  </a:cxn>
                  <a:cxn ang="0">
                    <a:pos x="468" y="900"/>
                  </a:cxn>
                  <a:cxn ang="0">
                    <a:pos x="180" y="900"/>
                  </a:cxn>
                  <a:cxn ang="0">
                    <a:pos x="180" y="612"/>
                  </a:cxn>
                  <a:cxn ang="0">
                    <a:pos x="0" y="540"/>
                  </a:cxn>
                  <a:cxn ang="0">
                    <a:pos x="180" y="468"/>
                  </a:cxn>
                  <a:cxn ang="0">
                    <a:pos x="180" y="180"/>
                  </a:cxn>
                  <a:cxn ang="0">
                    <a:pos x="468" y="180"/>
                  </a:cxn>
                  <a:cxn ang="0">
                    <a:pos x="540" y="0"/>
                  </a:cxn>
                  <a:cxn ang="0">
                    <a:pos x="612" y="180"/>
                  </a:cxn>
                  <a:cxn ang="0">
                    <a:pos x="900" y="180"/>
                  </a:cxn>
                  <a:cxn ang="0">
                    <a:pos x="900" y="468"/>
                  </a:cxn>
                </a:cxnLst>
                <a:rect l="0" t="0" r="r" b="b"/>
                <a:pathLst>
                  <a:path w="1080" h="936">
                    <a:moveTo>
                      <a:pt x="900" y="468"/>
                    </a:moveTo>
                    <a:cubicBezTo>
                      <a:pt x="936" y="504"/>
                      <a:pt x="1080" y="360"/>
                      <a:pt x="1080" y="540"/>
                    </a:cubicBezTo>
                    <a:cubicBezTo>
                      <a:pt x="1080" y="720"/>
                      <a:pt x="936" y="576"/>
                      <a:pt x="900" y="612"/>
                    </a:cubicBezTo>
                    <a:cubicBezTo>
                      <a:pt x="864" y="648"/>
                      <a:pt x="900" y="900"/>
                      <a:pt x="900" y="900"/>
                    </a:cubicBezTo>
                    <a:cubicBezTo>
                      <a:pt x="900" y="900"/>
                      <a:pt x="648" y="936"/>
                      <a:pt x="612" y="900"/>
                    </a:cubicBezTo>
                    <a:cubicBezTo>
                      <a:pt x="576" y="864"/>
                      <a:pt x="720" y="720"/>
                      <a:pt x="540" y="720"/>
                    </a:cubicBezTo>
                    <a:cubicBezTo>
                      <a:pt x="360" y="720"/>
                      <a:pt x="504" y="864"/>
                      <a:pt x="468" y="900"/>
                    </a:cubicBezTo>
                    <a:cubicBezTo>
                      <a:pt x="432" y="936"/>
                      <a:pt x="180" y="900"/>
                      <a:pt x="180" y="900"/>
                    </a:cubicBezTo>
                    <a:cubicBezTo>
                      <a:pt x="180" y="900"/>
                      <a:pt x="216" y="648"/>
                      <a:pt x="180" y="612"/>
                    </a:cubicBezTo>
                    <a:cubicBezTo>
                      <a:pt x="144" y="576"/>
                      <a:pt x="0" y="720"/>
                      <a:pt x="0" y="540"/>
                    </a:cubicBezTo>
                    <a:cubicBezTo>
                      <a:pt x="0" y="360"/>
                      <a:pt x="144" y="504"/>
                      <a:pt x="180" y="468"/>
                    </a:cubicBezTo>
                    <a:cubicBezTo>
                      <a:pt x="216" y="432"/>
                      <a:pt x="180" y="180"/>
                      <a:pt x="180" y="180"/>
                    </a:cubicBezTo>
                    <a:cubicBezTo>
                      <a:pt x="180" y="180"/>
                      <a:pt x="432" y="216"/>
                      <a:pt x="468" y="180"/>
                    </a:cubicBezTo>
                    <a:cubicBezTo>
                      <a:pt x="504" y="144"/>
                      <a:pt x="360" y="0"/>
                      <a:pt x="540" y="0"/>
                    </a:cubicBezTo>
                    <a:cubicBezTo>
                      <a:pt x="720" y="0"/>
                      <a:pt x="576" y="144"/>
                      <a:pt x="612" y="180"/>
                    </a:cubicBezTo>
                    <a:cubicBezTo>
                      <a:pt x="648" y="216"/>
                      <a:pt x="900" y="180"/>
                      <a:pt x="900" y="180"/>
                    </a:cubicBezTo>
                    <a:cubicBezTo>
                      <a:pt x="900" y="180"/>
                      <a:pt x="864" y="432"/>
                      <a:pt x="900" y="468"/>
                    </a:cubicBezTo>
                    <a:close/>
                  </a:path>
                </a:pathLst>
              </a:custGeom>
              <a:solidFill>
                <a:srgbClr val="009EE0">
                  <a:alpha val="50196"/>
                </a:srgbClr>
              </a:solidFill>
              <a:ln w="12700"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9" name="Freeform 8"/>
              <p:cNvSpPr>
                <a:spLocks/>
              </p:cNvSpPr>
              <p:nvPr/>
            </p:nvSpPr>
            <p:spPr bwMode="auto">
              <a:xfrm>
                <a:off x="2725374" y="2987245"/>
                <a:ext cx="2004517" cy="1618953"/>
              </a:xfrm>
              <a:custGeom>
                <a:avLst/>
                <a:gdLst/>
                <a:ahLst/>
                <a:cxnLst>
                  <a:cxn ang="0">
                    <a:pos x="900" y="468"/>
                  </a:cxn>
                  <a:cxn ang="0">
                    <a:pos x="720" y="540"/>
                  </a:cxn>
                  <a:cxn ang="0">
                    <a:pos x="900" y="612"/>
                  </a:cxn>
                  <a:cxn ang="0">
                    <a:pos x="900" y="900"/>
                  </a:cxn>
                  <a:cxn ang="0">
                    <a:pos x="612" y="900"/>
                  </a:cxn>
                  <a:cxn ang="0">
                    <a:pos x="540" y="720"/>
                  </a:cxn>
                  <a:cxn ang="0">
                    <a:pos x="468" y="900"/>
                  </a:cxn>
                  <a:cxn ang="0">
                    <a:pos x="180" y="900"/>
                  </a:cxn>
                  <a:cxn ang="0">
                    <a:pos x="180" y="612"/>
                  </a:cxn>
                  <a:cxn ang="0">
                    <a:pos x="0" y="540"/>
                  </a:cxn>
                  <a:cxn ang="0">
                    <a:pos x="180" y="468"/>
                  </a:cxn>
                  <a:cxn ang="0">
                    <a:pos x="180" y="180"/>
                  </a:cxn>
                  <a:cxn ang="0">
                    <a:pos x="468" y="180"/>
                  </a:cxn>
                  <a:cxn ang="0">
                    <a:pos x="540" y="0"/>
                  </a:cxn>
                  <a:cxn ang="0">
                    <a:pos x="612" y="180"/>
                  </a:cxn>
                  <a:cxn ang="0">
                    <a:pos x="900" y="180"/>
                  </a:cxn>
                  <a:cxn ang="0">
                    <a:pos x="900" y="468"/>
                  </a:cxn>
                </a:cxnLst>
                <a:rect l="0" t="0" r="r" b="b"/>
                <a:pathLst>
                  <a:path w="936" h="936">
                    <a:moveTo>
                      <a:pt x="900" y="468"/>
                    </a:moveTo>
                    <a:cubicBezTo>
                      <a:pt x="864" y="504"/>
                      <a:pt x="720" y="360"/>
                      <a:pt x="720" y="540"/>
                    </a:cubicBezTo>
                    <a:cubicBezTo>
                      <a:pt x="720" y="720"/>
                      <a:pt x="864" y="576"/>
                      <a:pt x="900" y="612"/>
                    </a:cubicBezTo>
                    <a:cubicBezTo>
                      <a:pt x="936" y="648"/>
                      <a:pt x="900" y="900"/>
                      <a:pt x="900" y="900"/>
                    </a:cubicBezTo>
                    <a:cubicBezTo>
                      <a:pt x="900" y="900"/>
                      <a:pt x="648" y="936"/>
                      <a:pt x="612" y="900"/>
                    </a:cubicBezTo>
                    <a:cubicBezTo>
                      <a:pt x="576" y="864"/>
                      <a:pt x="720" y="720"/>
                      <a:pt x="540" y="720"/>
                    </a:cubicBezTo>
                    <a:cubicBezTo>
                      <a:pt x="360" y="720"/>
                      <a:pt x="504" y="864"/>
                      <a:pt x="468" y="900"/>
                    </a:cubicBezTo>
                    <a:cubicBezTo>
                      <a:pt x="432" y="936"/>
                      <a:pt x="180" y="900"/>
                      <a:pt x="180" y="900"/>
                    </a:cubicBezTo>
                    <a:cubicBezTo>
                      <a:pt x="180" y="900"/>
                      <a:pt x="216" y="648"/>
                      <a:pt x="180" y="612"/>
                    </a:cubicBezTo>
                    <a:cubicBezTo>
                      <a:pt x="144" y="576"/>
                      <a:pt x="0" y="720"/>
                      <a:pt x="0" y="540"/>
                    </a:cubicBezTo>
                    <a:cubicBezTo>
                      <a:pt x="0" y="360"/>
                      <a:pt x="144" y="504"/>
                      <a:pt x="180" y="468"/>
                    </a:cubicBezTo>
                    <a:cubicBezTo>
                      <a:pt x="216" y="432"/>
                      <a:pt x="180" y="180"/>
                      <a:pt x="180" y="180"/>
                    </a:cubicBezTo>
                    <a:cubicBezTo>
                      <a:pt x="180" y="180"/>
                      <a:pt x="432" y="216"/>
                      <a:pt x="468" y="180"/>
                    </a:cubicBezTo>
                    <a:cubicBezTo>
                      <a:pt x="504" y="144"/>
                      <a:pt x="360" y="0"/>
                      <a:pt x="540" y="0"/>
                    </a:cubicBezTo>
                    <a:cubicBezTo>
                      <a:pt x="720" y="0"/>
                      <a:pt x="576" y="144"/>
                      <a:pt x="612" y="180"/>
                    </a:cubicBezTo>
                    <a:cubicBezTo>
                      <a:pt x="648" y="216"/>
                      <a:pt x="900" y="180"/>
                      <a:pt x="900" y="180"/>
                    </a:cubicBezTo>
                    <a:cubicBezTo>
                      <a:pt x="900" y="180"/>
                      <a:pt x="936" y="432"/>
                      <a:pt x="900" y="468"/>
                    </a:cubicBezTo>
                    <a:close/>
                  </a:path>
                </a:pathLst>
              </a:custGeom>
              <a:solidFill>
                <a:srgbClr val="009EE0">
                  <a:alpha val="50196"/>
                </a:srgbClr>
              </a:solidFill>
              <a:ln w="12700"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4266088" y="2984070"/>
                <a:ext cx="2312660" cy="1869731"/>
              </a:xfrm>
              <a:custGeom>
                <a:avLst/>
                <a:gdLst/>
                <a:ahLst/>
                <a:cxnLst>
                  <a:cxn ang="0">
                    <a:pos x="900" y="468"/>
                  </a:cxn>
                  <a:cxn ang="0">
                    <a:pos x="1080" y="540"/>
                  </a:cxn>
                  <a:cxn ang="0">
                    <a:pos x="900" y="612"/>
                  </a:cxn>
                  <a:cxn ang="0">
                    <a:pos x="900" y="900"/>
                  </a:cxn>
                  <a:cxn ang="0">
                    <a:pos x="612" y="900"/>
                  </a:cxn>
                  <a:cxn ang="0">
                    <a:pos x="540" y="1080"/>
                  </a:cxn>
                  <a:cxn ang="0">
                    <a:pos x="468" y="900"/>
                  </a:cxn>
                  <a:cxn ang="0">
                    <a:pos x="180" y="900"/>
                  </a:cxn>
                  <a:cxn ang="0">
                    <a:pos x="180" y="612"/>
                  </a:cxn>
                  <a:cxn ang="0">
                    <a:pos x="0" y="540"/>
                  </a:cxn>
                  <a:cxn ang="0">
                    <a:pos x="180" y="468"/>
                  </a:cxn>
                  <a:cxn ang="0">
                    <a:pos x="180" y="180"/>
                  </a:cxn>
                  <a:cxn ang="0">
                    <a:pos x="468" y="180"/>
                  </a:cxn>
                  <a:cxn ang="0">
                    <a:pos x="540" y="0"/>
                  </a:cxn>
                  <a:cxn ang="0">
                    <a:pos x="612" y="180"/>
                  </a:cxn>
                  <a:cxn ang="0">
                    <a:pos x="900" y="180"/>
                  </a:cxn>
                  <a:cxn ang="0">
                    <a:pos x="900" y="468"/>
                  </a:cxn>
                </a:cxnLst>
                <a:rect l="0" t="0" r="r" b="b"/>
                <a:pathLst>
                  <a:path w="1080" h="1080">
                    <a:moveTo>
                      <a:pt x="900" y="468"/>
                    </a:moveTo>
                    <a:cubicBezTo>
                      <a:pt x="936" y="504"/>
                      <a:pt x="1080" y="360"/>
                      <a:pt x="1080" y="540"/>
                    </a:cubicBezTo>
                    <a:cubicBezTo>
                      <a:pt x="1080" y="720"/>
                      <a:pt x="936" y="576"/>
                      <a:pt x="900" y="612"/>
                    </a:cubicBezTo>
                    <a:cubicBezTo>
                      <a:pt x="864" y="648"/>
                      <a:pt x="900" y="900"/>
                      <a:pt x="900" y="900"/>
                    </a:cubicBezTo>
                    <a:cubicBezTo>
                      <a:pt x="900" y="900"/>
                      <a:pt x="648" y="864"/>
                      <a:pt x="612" y="900"/>
                    </a:cubicBezTo>
                    <a:cubicBezTo>
                      <a:pt x="576" y="936"/>
                      <a:pt x="720" y="1080"/>
                      <a:pt x="540" y="1080"/>
                    </a:cubicBezTo>
                    <a:cubicBezTo>
                      <a:pt x="360" y="1080"/>
                      <a:pt x="504" y="936"/>
                      <a:pt x="468" y="900"/>
                    </a:cubicBezTo>
                    <a:cubicBezTo>
                      <a:pt x="432" y="864"/>
                      <a:pt x="180" y="900"/>
                      <a:pt x="180" y="900"/>
                    </a:cubicBezTo>
                    <a:cubicBezTo>
                      <a:pt x="180" y="900"/>
                      <a:pt x="216" y="648"/>
                      <a:pt x="180" y="612"/>
                    </a:cubicBezTo>
                    <a:cubicBezTo>
                      <a:pt x="144" y="576"/>
                      <a:pt x="0" y="720"/>
                      <a:pt x="0" y="540"/>
                    </a:cubicBezTo>
                    <a:cubicBezTo>
                      <a:pt x="0" y="360"/>
                      <a:pt x="144" y="504"/>
                      <a:pt x="180" y="468"/>
                    </a:cubicBezTo>
                    <a:cubicBezTo>
                      <a:pt x="216" y="432"/>
                      <a:pt x="180" y="180"/>
                      <a:pt x="180" y="180"/>
                    </a:cubicBezTo>
                    <a:cubicBezTo>
                      <a:pt x="180" y="180"/>
                      <a:pt x="432" y="216"/>
                      <a:pt x="468" y="180"/>
                    </a:cubicBezTo>
                    <a:cubicBezTo>
                      <a:pt x="504" y="144"/>
                      <a:pt x="360" y="0"/>
                      <a:pt x="540" y="0"/>
                    </a:cubicBezTo>
                    <a:cubicBezTo>
                      <a:pt x="720" y="0"/>
                      <a:pt x="576" y="144"/>
                      <a:pt x="612" y="180"/>
                    </a:cubicBezTo>
                    <a:cubicBezTo>
                      <a:pt x="648" y="216"/>
                      <a:pt x="900" y="180"/>
                      <a:pt x="900" y="180"/>
                    </a:cubicBezTo>
                    <a:cubicBezTo>
                      <a:pt x="900" y="180"/>
                      <a:pt x="864" y="432"/>
                      <a:pt x="900" y="468"/>
                    </a:cubicBezTo>
                    <a:close/>
                  </a:path>
                </a:pathLst>
              </a:custGeom>
              <a:solidFill>
                <a:srgbClr val="009EE0">
                  <a:alpha val="50196"/>
                </a:srgbClr>
              </a:solidFill>
              <a:ln w="12700"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3031928" y="1747635"/>
                <a:ext cx="1697963" cy="1620539"/>
              </a:xfrm>
              <a:custGeom>
                <a:avLst/>
                <a:gdLst/>
                <a:ahLst/>
                <a:cxnLst>
                  <a:cxn ang="0">
                    <a:pos x="756" y="468"/>
                  </a:cxn>
                  <a:cxn ang="0">
                    <a:pos x="576" y="540"/>
                  </a:cxn>
                  <a:cxn ang="0">
                    <a:pos x="756" y="612"/>
                  </a:cxn>
                  <a:cxn ang="0">
                    <a:pos x="756" y="900"/>
                  </a:cxn>
                  <a:cxn ang="0">
                    <a:pos x="468" y="900"/>
                  </a:cxn>
                  <a:cxn ang="0">
                    <a:pos x="396" y="720"/>
                  </a:cxn>
                  <a:cxn ang="0">
                    <a:pos x="324" y="900"/>
                  </a:cxn>
                  <a:cxn ang="0">
                    <a:pos x="36" y="900"/>
                  </a:cxn>
                  <a:cxn ang="0">
                    <a:pos x="36" y="612"/>
                  </a:cxn>
                  <a:cxn ang="0">
                    <a:pos x="216" y="540"/>
                  </a:cxn>
                  <a:cxn ang="0">
                    <a:pos x="36" y="468"/>
                  </a:cxn>
                  <a:cxn ang="0">
                    <a:pos x="36" y="180"/>
                  </a:cxn>
                  <a:cxn ang="0">
                    <a:pos x="324" y="180"/>
                  </a:cxn>
                  <a:cxn ang="0">
                    <a:pos x="396" y="0"/>
                  </a:cxn>
                  <a:cxn ang="0">
                    <a:pos x="468" y="180"/>
                  </a:cxn>
                  <a:cxn ang="0">
                    <a:pos x="756" y="180"/>
                  </a:cxn>
                  <a:cxn ang="0">
                    <a:pos x="756" y="468"/>
                  </a:cxn>
                </a:cxnLst>
                <a:rect l="0" t="0" r="r" b="b"/>
                <a:pathLst>
                  <a:path w="792" h="936">
                    <a:moveTo>
                      <a:pt x="756" y="468"/>
                    </a:moveTo>
                    <a:cubicBezTo>
                      <a:pt x="720" y="504"/>
                      <a:pt x="576" y="360"/>
                      <a:pt x="576" y="540"/>
                    </a:cubicBezTo>
                    <a:cubicBezTo>
                      <a:pt x="576" y="720"/>
                      <a:pt x="720" y="576"/>
                      <a:pt x="756" y="612"/>
                    </a:cubicBezTo>
                    <a:cubicBezTo>
                      <a:pt x="792" y="648"/>
                      <a:pt x="756" y="900"/>
                      <a:pt x="756" y="900"/>
                    </a:cubicBezTo>
                    <a:cubicBezTo>
                      <a:pt x="756" y="900"/>
                      <a:pt x="504" y="936"/>
                      <a:pt x="468" y="900"/>
                    </a:cubicBezTo>
                    <a:cubicBezTo>
                      <a:pt x="432" y="864"/>
                      <a:pt x="576" y="720"/>
                      <a:pt x="396" y="720"/>
                    </a:cubicBezTo>
                    <a:cubicBezTo>
                      <a:pt x="216" y="720"/>
                      <a:pt x="360" y="864"/>
                      <a:pt x="324" y="900"/>
                    </a:cubicBezTo>
                    <a:cubicBezTo>
                      <a:pt x="288" y="936"/>
                      <a:pt x="36" y="900"/>
                      <a:pt x="36" y="900"/>
                    </a:cubicBezTo>
                    <a:cubicBezTo>
                      <a:pt x="36" y="900"/>
                      <a:pt x="0" y="648"/>
                      <a:pt x="36" y="612"/>
                    </a:cubicBezTo>
                    <a:cubicBezTo>
                      <a:pt x="72" y="576"/>
                      <a:pt x="216" y="720"/>
                      <a:pt x="216" y="540"/>
                    </a:cubicBezTo>
                    <a:cubicBezTo>
                      <a:pt x="216" y="360"/>
                      <a:pt x="72" y="504"/>
                      <a:pt x="36" y="468"/>
                    </a:cubicBezTo>
                    <a:cubicBezTo>
                      <a:pt x="0" y="432"/>
                      <a:pt x="36" y="180"/>
                      <a:pt x="36" y="180"/>
                    </a:cubicBezTo>
                    <a:cubicBezTo>
                      <a:pt x="36" y="180"/>
                      <a:pt x="288" y="216"/>
                      <a:pt x="324" y="180"/>
                    </a:cubicBezTo>
                    <a:cubicBezTo>
                      <a:pt x="360" y="144"/>
                      <a:pt x="216" y="0"/>
                      <a:pt x="396" y="0"/>
                    </a:cubicBezTo>
                    <a:cubicBezTo>
                      <a:pt x="576" y="0"/>
                      <a:pt x="432" y="144"/>
                      <a:pt x="468" y="180"/>
                    </a:cubicBezTo>
                    <a:cubicBezTo>
                      <a:pt x="504" y="216"/>
                      <a:pt x="756" y="180"/>
                      <a:pt x="756" y="180"/>
                    </a:cubicBezTo>
                    <a:cubicBezTo>
                      <a:pt x="756" y="180"/>
                      <a:pt x="792" y="432"/>
                      <a:pt x="756" y="468"/>
                    </a:cubicBezTo>
                    <a:close/>
                  </a:path>
                </a:pathLst>
              </a:custGeom>
              <a:solidFill>
                <a:srgbClr val="009EE0">
                  <a:alpha val="50196"/>
                </a:srgbClr>
              </a:solidFill>
              <a:ln w="12700"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6" name="Gruppieren 38"/>
            <p:cNvGrpSpPr>
              <a:grpSpLocks/>
            </p:cNvGrpSpPr>
            <p:nvPr/>
          </p:nvGrpSpPr>
          <p:grpSpPr bwMode="auto">
            <a:xfrm>
              <a:off x="1547813" y="1747839"/>
              <a:ext cx="1955799" cy="1868487"/>
              <a:chOff x="1547664" y="1747250"/>
              <a:chExt cx="1955433" cy="1869306"/>
            </a:xfrm>
          </p:grpSpPr>
          <p:sp>
            <p:nvSpPr>
              <p:cNvPr id="37" name="Freeform 15"/>
              <p:cNvSpPr>
                <a:spLocks/>
              </p:cNvSpPr>
              <p:nvPr/>
            </p:nvSpPr>
            <p:spPr bwMode="auto">
              <a:xfrm rot="5400000">
                <a:off x="1603425" y="1716883"/>
                <a:ext cx="1869306" cy="1930039"/>
              </a:xfrm>
              <a:custGeom>
                <a:avLst/>
                <a:gdLst/>
                <a:ahLst/>
                <a:cxnLst>
                  <a:cxn ang="0">
                    <a:pos x="900" y="468"/>
                  </a:cxn>
                  <a:cxn ang="0">
                    <a:pos x="1080" y="540"/>
                  </a:cxn>
                  <a:cxn ang="0">
                    <a:pos x="900" y="612"/>
                  </a:cxn>
                  <a:cxn ang="0">
                    <a:pos x="900" y="900"/>
                  </a:cxn>
                  <a:cxn ang="0">
                    <a:pos x="180" y="900"/>
                  </a:cxn>
                  <a:cxn ang="0">
                    <a:pos x="180" y="612"/>
                  </a:cxn>
                  <a:cxn ang="0">
                    <a:pos x="0" y="540"/>
                  </a:cxn>
                  <a:cxn ang="0">
                    <a:pos x="180" y="468"/>
                  </a:cxn>
                  <a:cxn ang="0">
                    <a:pos x="180" y="180"/>
                  </a:cxn>
                  <a:cxn ang="0">
                    <a:pos x="468" y="180"/>
                  </a:cxn>
                  <a:cxn ang="0">
                    <a:pos x="540" y="0"/>
                  </a:cxn>
                  <a:cxn ang="0">
                    <a:pos x="612" y="180"/>
                  </a:cxn>
                  <a:cxn ang="0">
                    <a:pos x="900" y="180"/>
                  </a:cxn>
                  <a:cxn ang="0">
                    <a:pos x="900" y="468"/>
                  </a:cxn>
                </a:cxnLst>
                <a:rect l="0" t="0" r="r" b="b"/>
                <a:pathLst>
                  <a:path w="1080" h="900">
                    <a:moveTo>
                      <a:pt x="900" y="468"/>
                    </a:moveTo>
                    <a:cubicBezTo>
                      <a:pt x="936" y="504"/>
                      <a:pt x="1080" y="360"/>
                      <a:pt x="1080" y="540"/>
                    </a:cubicBezTo>
                    <a:cubicBezTo>
                      <a:pt x="1080" y="720"/>
                      <a:pt x="936" y="576"/>
                      <a:pt x="900" y="612"/>
                    </a:cubicBezTo>
                    <a:cubicBezTo>
                      <a:pt x="864" y="648"/>
                      <a:pt x="900" y="900"/>
                      <a:pt x="900" y="900"/>
                    </a:cubicBezTo>
                    <a:cubicBezTo>
                      <a:pt x="180" y="900"/>
                      <a:pt x="180" y="900"/>
                      <a:pt x="180" y="900"/>
                    </a:cubicBezTo>
                    <a:cubicBezTo>
                      <a:pt x="180" y="900"/>
                      <a:pt x="216" y="648"/>
                      <a:pt x="180" y="612"/>
                    </a:cubicBezTo>
                    <a:cubicBezTo>
                      <a:pt x="144" y="576"/>
                      <a:pt x="0" y="720"/>
                      <a:pt x="0" y="540"/>
                    </a:cubicBezTo>
                    <a:cubicBezTo>
                      <a:pt x="0" y="360"/>
                      <a:pt x="144" y="504"/>
                      <a:pt x="180" y="468"/>
                    </a:cubicBezTo>
                    <a:cubicBezTo>
                      <a:pt x="216" y="432"/>
                      <a:pt x="180" y="180"/>
                      <a:pt x="180" y="180"/>
                    </a:cubicBezTo>
                    <a:cubicBezTo>
                      <a:pt x="180" y="180"/>
                      <a:pt x="432" y="216"/>
                      <a:pt x="468" y="180"/>
                    </a:cubicBezTo>
                    <a:cubicBezTo>
                      <a:pt x="504" y="144"/>
                      <a:pt x="360" y="0"/>
                      <a:pt x="540" y="0"/>
                    </a:cubicBezTo>
                    <a:cubicBezTo>
                      <a:pt x="720" y="0"/>
                      <a:pt x="576" y="144"/>
                      <a:pt x="612" y="180"/>
                    </a:cubicBezTo>
                    <a:cubicBezTo>
                      <a:pt x="648" y="216"/>
                      <a:pt x="900" y="180"/>
                      <a:pt x="900" y="180"/>
                    </a:cubicBezTo>
                    <a:cubicBezTo>
                      <a:pt x="900" y="180"/>
                      <a:pt x="864" y="432"/>
                      <a:pt x="900" y="468"/>
                    </a:cubicBezTo>
                    <a:close/>
                  </a:path>
                </a:pathLst>
              </a:custGeom>
              <a:solidFill>
                <a:srgbClr val="F29400">
                  <a:alpha val="50196"/>
                </a:srgbClr>
              </a:solidFill>
              <a:ln w="12700"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8" name="Textfeld 17"/>
              <p:cNvSpPr txBox="1">
                <a:spLocks noChangeArrowheads="1"/>
              </p:cNvSpPr>
              <p:nvPr/>
            </p:nvSpPr>
            <p:spPr bwMode="auto">
              <a:xfrm>
                <a:off x="1547664" y="2468023"/>
                <a:ext cx="15841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600" b="1" dirty="0">
                    <a:cs typeface="Arial" charset="0"/>
                  </a:rPr>
                  <a:t>Soziotherapie</a:t>
                </a:r>
              </a:p>
            </p:txBody>
          </p:sp>
        </p:grpSp>
        <p:grpSp>
          <p:nvGrpSpPr>
            <p:cNvPr id="7" name="Gruppieren 39"/>
            <p:cNvGrpSpPr>
              <a:grpSpLocks/>
            </p:cNvGrpSpPr>
            <p:nvPr/>
          </p:nvGrpSpPr>
          <p:grpSpPr bwMode="auto">
            <a:xfrm>
              <a:off x="1509713" y="3235325"/>
              <a:ext cx="1685925" cy="1371600"/>
              <a:chOff x="1501192" y="3245338"/>
              <a:chExt cx="1684252" cy="1370824"/>
            </a:xfrm>
          </p:grpSpPr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 rot="5400000">
                <a:off x="1689625" y="3120342"/>
                <a:ext cx="1370824" cy="1620815"/>
              </a:xfrm>
              <a:custGeom>
                <a:avLst/>
                <a:gdLst/>
                <a:ahLst/>
                <a:cxnLst>
                  <a:cxn ang="0">
                    <a:pos x="756" y="324"/>
                  </a:cxn>
                  <a:cxn ang="0">
                    <a:pos x="576" y="396"/>
                  </a:cxn>
                  <a:cxn ang="0">
                    <a:pos x="756" y="468"/>
                  </a:cxn>
                  <a:cxn ang="0">
                    <a:pos x="756" y="756"/>
                  </a:cxn>
                  <a:cxn ang="0">
                    <a:pos x="36" y="756"/>
                  </a:cxn>
                  <a:cxn ang="0">
                    <a:pos x="36" y="468"/>
                  </a:cxn>
                  <a:cxn ang="0">
                    <a:pos x="216" y="396"/>
                  </a:cxn>
                  <a:cxn ang="0">
                    <a:pos x="36" y="324"/>
                  </a:cxn>
                  <a:cxn ang="0">
                    <a:pos x="36" y="36"/>
                  </a:cxn>
                  <a:cxn ang="0">
                    <a:pos x="324" y="36"/>
                  </a:cxn>
                  <a:cxn ang="0">
                    <a:pos x="396" y="216"/>
                  </a:cxn>
                  <a:cxn ang="0">
                    <a:pos x="468" y="36"/>
                  </a:cxn>
                  <a:cxn ang="0">
                    <a:pos x="756" y="36"/>
                  </a:cxn>
                  <a:cxn ang="0">
                    <a:pos x="756" y="324"/>
                  </a:cxn>
                </a:cxnLst>
                <a:rect l="0" t="0" r="r" b="b"/>
                <a:pathLst>
                  <a:path w="792" h="756">
                    <a:moveTo>
                      <a:pt x="756" y="324"/>
                    </a:moveTo>
                    <a:cubicBezTo>
                      <a:pt x="720" y="360"/>
                      <a:pt x="576" y="216"/>
                      <a:pt x="576" y="396"/>
                    </a:cubicBezTo>
                    <a:cubicBezTo>
                      <a:pt x="576" y="576"/>
                      <a:pt x="720" y="432"/>
                      <a:pt x="756" y="468"/>
                    </a:cubicBezTo>
                    <a:cubicBezTo>
                      <a:pt x="792" y="504"/>
                      <a:pt x="756" y="756"/>
                      <a:pt x="756" y="756"/>
                    </a:cubicBezTo>
                    <a:cubicBezTo>
                      <a:pt x="36" y="756"/>
                      <a:pt x="36" y="756"/>
                      <a:pt x="36" y="756"/>
                    </a:cubicBezTo>
                    <a:cubicBezTo>
                      <a:pt x="36" y="756"/>
                      <a:pt x="0" y="504"/>
                      <a:pt x="36" y="468"/>
                    </a:cubicBezTo>
                    <a:cubicBezTo>
                      <a:pt x="72" y="432"/>
                      <a:pt x="216" y="576"/>
                      <a:pt x="216" y="396"/>
                    </a:cubicBezTo>
                    <a:cubicBezTo>
                      <a:pt x="216" y="216"/>
                      <a:pt x="72" y="360"/>
                      <a:pt x="36" y="324"/>
                    </a:cubicBezTo>
                    <a:cubicBezTo>
                      <a:pt x="0" y="288"/>
                      <a:pt x="36" y="36"/>
                      <a:pt x="36" y="36"/>
                    </a:cubicBezTo>
                    <a:cubicBezTo>
                      <a:pt x="36" y="36"/>
                      <a:pt x="288" y="0"/>
                      <a:pt x="324" y="36"/>
                    </a:cubicBezTo>
                    <a:cubicBezTo>
                      <a:pt x="360" y="72"/>
                      <a:pt x="216" y="216"/>
                      <a:pt x="396" y="216"/>
                    </a:cubicBezTo>
                    <a:cubicBezTo>
                      <a:pt x="576" y="216"/>
                      <a:pt x="432" y="72"/>
                      <a:pt x="468" y="36"/>
                    </a:cubicBezTo>
                    <a:cubicBezTo>
                      <a:pt x="504" y="0"/>
                      <a:pt x="756" y="36"/>
                      <a:pt x="756" y="36"/>
                    </a:cubicBezTo>
                    <a:cubicBezTo>
                      <a:pt x="756" y="36"/>
                      <a:pt x="792" y="288"/>
                      <a:pt x="756" y="324"/>
                    </a:cubicBezTo>
                    <a:close/>
                  </a:path>
                </a:pathLst>
              </a:custGeom>
              <a:solidFill>
                <a:srgbClr val="5B8F32">
                  <a:alpha val="50196"/>
                </a:srgbClr>
              </a:solidFill>
              <a:ln w="12700">
                <a:solidFill>
                  <a:schemeClr val="bg2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6" name="Textfeld 26"/>
              <p:cNvSpPr txBox="1">
                <a:spLocks noChangeArrowheads="1"/>
              </p:cNvSpPr>
              <p:nvPr/>
            </p:nvSpPr>
            <p:spPr bwMode="auto">
              <a:xfrm>
                <a:off x="1501192" y="3651664"/>
                <a:ext cx="1364121" cy="67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400" b="1" dirty="0">
                    <a:latin typeface="Calibri" pitchFamily="34" charset="0"/>
                  </a:rPr>
                  <a:t>   </a:t>
                </a:r>
                <a:r>
                  <a:rPr lang="de-DE" sz="1200" b="1" dirty="0">
                    <a:cs typeface="Arial" charset="0"/>
                  </a:rPr>
                  <a:t>Psychiatrische </a:t>
                </a:r>
              </a:p>
              <a:p>
                <a:pPr algn="ctr"/>
                <a:r>
                  <a:rPr lang="de-DE" sz="1200" b="1" dirty="0">
                    <a:cs typeface="Arial" charset="0"/>
                  </a:rPr>
                  <a:t>Krankenpflege</a:t>
                </a:r>
              </a:p>
            </p:txBody>
          </p:sp>
        </p:grpSp>
        <p:grpSp>
          <p:nvGrpSpPr>
            <p:cNvPr id="8" name="Gruppieren 43"/>
            <p:cNvGrpSpPr>
              <a:grpSpLocks/>
            </p:cNvGrpSpPr>
            <p:nvPr/>
          </p:nvGrpSpPr>
          <p:grpSpPr bwMode="auto">
            <a:xfrm>
              <a:off x="6108700" y="1751013"/>
              <a:ext cx="1622425" cy="1620837"/>
              <a:chOff x="6098985" y="1751276"/>
              <a:chExt cx="1621895" cy="1620065"/>
            </a:xfrm>
          </p:grpSpPr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 rot="16200000">
                <a:off x="6099900" y="1750361"/>
                <a:ext cx="1620065" cy="1621895"/>
              </a:xfrm>
              <a:custGeom>
                <a:avLst/>
                <a:gdLst/>
                <a:ahLst/>
                <a:cxnLst>
                  <a:cxn ang="0">
                    <a:pos x="756" y="324"/>
                  </a:cxn>
                  <a:cxn ang="0">
                    <a:pos x="936" y="396"/>
                  </a:cxn>
                  <a:cxn ang="0">
                    <a:pos x="756" y="468"/>
                  </a:cxn>
                  <a:cxn ang="0">
                    <a:pos x="756" y="756"/>
                  </a:cxn>
                  <a:cxn ang="0">
                    <a:pos x="36" y="756"/>
                  </a:cxn>
                  <a:cxn ang="0">
                    <a:pos x="36" y="468"/>
                  </a:cxn>
                  <a:cxn ang="0">
                    <a:pos x="216" y="396"/>
                  </a:cxn>
                  <a:cxn ang="0">
                    <a:pos x="36" y="324"/>
                  </a:cxn>
                  <a:cxn ang="0">
                    <a:pos x="36" y="36"/>
                  </a:cxn>
                  <a:cxn ang="0">
                    <a:pos x="324" y="36"/>
                  </a:cxn>
                  <a:cxn ang="0">
                    <a:pos x="396" y="216"/>
                  </a:cxn>
                  <a:cxn ang="0">
                    <a:pos x="468" y="36"/>
                  </a:cxn>
                  <a:cxn ang="0">
                    <a:pos x="756" y="36"/>
                  </a:cxn>
                  <a:cxn ang="0">
                    <a:pos x="756" y="324"/>
                  </a:cxn>
                </a:cxnLst>
                <a:rect l="0" t="0" r="r" b="b"/>
                <a:pathLst>
                  <a:path w="936" h="756">
                    <a:moveTo>
                      <a:pt x="756" y="324"/>
                    </a:moveTo>
                    <a:cubicBezTo>
                      <a:pt x="792" y="360"/>
                      <a:pt x="936" y="216"/>
                      <a:pt x="936" y="396"/>
                    </a:cubicBezTo>
                    <a:cubicBezTo>
                      <a:pt x="936" y="576"/>
                      <a:pt x="792" y="432"/>
                      <a:pt x="756" y="468"/>
                    </a:cubicBezTo>
                    <a:cubicBezTo>
                      <a:pt x="720" y="504"/>
                      <a:pt x="756" y="756"/>
                      <a:pt x="756" y="756"/>
                    </a:cubicBezTo>
                    <a:cubicBezTo>
                      <a:pt x="36" y="756"/>
                      <a:pt x="36" y="756"/>
                      <a:pt x="36" y="756"/>
                    </a:cubicBezTo>
                    <a:cubicBezTo>
                      <a:pt x="36" y="756"/>
                      <a:pt x="0" y="504"/>
                      <a:pt x="36" y="468"/>
                    </a:cubicBezTo>
                    <a:cubicBezTo>
                      <a:pt x="72" y="432"/>
                      <a:pt x="216" y="576"/>
                      <a:pt x="216" y="396"/>
                    </a:cubicBezTo>
                    <a:cubicBezTo>
                      <a:pt x="216" y="216"/>
                      <a:pt x="72" y="360"/>
                      <a:pt x="36" y="324"/>
                    </a:cubicBezTo>
                    <a:cubicBezTo>
                      <a:pt x="0" y="288"/>
                      <a:pt x="36" y="36"/>
                      <a:pt x="36" y="36"/>
                    </a:cubicBezTo>
                    <a:cubicBezTo>
                      <a:pt x="36" y="36"/>
                      <a:pt x="288" y="0"/>
                      <a:pt x="324" y="36"/>
                    </a:cubicBezTo>
                    <a:cubicBezTo>
                      <a:pt x="360" y="72"/>
                      <a:pt x="216" y="216"/>
                      <a:pt x="396" y="216"/>
                    </a:cubicBezTo>
                    <a:cubicBezTo>
                      <a:pt x="576" y="216"/>
                      <a:pt x="432" y="72"/>
                      <a:pt x="468" y="36"/>
                    </a:cubicBezTo>
                    <a:cubicBezTo>
                      <a:pt x="504" y="0"/>
                      <a:pt x="756" y="36"/>
                      <a:pt x="756" y="36"/>
                    </a:cubicBezTo>
                    <a:cubicBezTo>
                      <a:pt x="756" y="36"/>
                      <a:pt x="720" y="288"/>
                      <a:pt x="756" y="324"/>
                    </a:cubicBezTo>
                    <a:close/>
                  </a:path>
                </a:pathLst>
              </a:custGeom>
              <a:solidFill>
                <a:srgbClr val="FECC00">
                  <a:alpha val="50000"/>
                </a:srgbClr>
              </a:solidFill>
              <a:ln w="12700"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4" name="Textfeld 20"/>
              <p:cNvSpPr txBox="1">
                <a:spLocks noChangeArrowheads="1"/>
              </p:cNvSpPr>
              <p:nvPr/>
            </p:nvSpPr>
            <p:spPr bwMode="auto">
              <a:xfrm>
                <a:off x="6516217" y="2389996"/>
                <a:ext cx="100811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600" b="1" dirty="0">
                    <a:cs typeface="Arial" charset="0"/>
                  </a:rPr>
                  <a:t>PIA</a:t>
                </a:r>
              </a:p>
            </p:txBody>
          </p:sp>
        </p:grpSp>
        <p:grpSp>
          <p:nvGrpSpPr>
            <p:cNvPr id="9" name="Gruppieren 40"/>
            <p:cNvGrpSpPr>
              <a:grpSpLocks/>
            </p:cNvGrpSpPr>
            <p:nvPr/>
          </p:nvGrpSpPr>
          <p:grpSpPr bwMode="auto">
            <a:xfrm>
              <a:off x="2700338" y="4230688"/>
              <a:ext cx="2374900" cy="1560512"/>
              <a:chOff x="2690168" y="4230713"/>
              <a:chExt cx="2376262" cy="1560293"/>
            </a:xfrm>
          </p:grpSpPr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2690168" y="4230713"/>
                <a:ext cx="2376262" cy="1560293"/>
              </a:xfrm>
              <a:custGeom>
                <a:avLst/>
                <a:gdLst/>
                <a:ahLst/>
                <a:cxnLst>
                  <a:cxn ang="0">
                    <a:pos x="900" y="468"/>
                  </a:cxn>
                  <a:cxn ang="0">
                    <a:pos x="1080" y="540"/>
                  </a:cxn>
                  <a:cxn ang="0">
                    <a:pos x="900" y="612"/>
                  </a:cxn>
                  <a:cxn ang="0">
                    <a:pos x="900" y="900"/>
                  </a:cxn>
                  <a:cxn ang="0">
                    <a:pos x="180" y="900"/>
                  </a:cxn>
                  <a:cxn ang="0">
                    <a:pos x="180" y="612"/>
                  </a:cxn>
                  <a:cxn ang="0">
                    <a:pos x="0" y="540"/>
                  </a:cxn>
                  <a:cxn ang="0">
                    <a:pos x="180" y="468"/>
                  </a:cxn>
                  <a:cxn ang="0">
                    <a:pos x="180" y="180"/>
                  </a:cxn>
                  <a:cxn ang="0">
                    <a:pos x="468" y="180"/>
                  </a:cxn>
                  <a:cxn ang="0">
                    <a:pos x="540" y="0"/>
                  </a:cxn>
                  <a:cxn ang="0">
                    <a:pos x="612" y="180"/>
                  </a:cxn>
                  <a:cxn ang="0">
                    <a:pos x="900" y="180"/>
                  </a:cxn>
                  <a:cxn ang="0">
                    <a:pos x="900" y="468"/>
                  </a:cxn>
                </a:cxnLst>
                <a:rect l="0" t="0" r="r" b="b"/>
                <a:pathLst>
                  <a:path w="1080" h="900">
                    <a:moveTo>
                      <a:pt x="900" y="468"/>
                    </a:moveTo>
                    <a:cubicBezTo>
                      <a:pt x="936" y="504"/>
                      <a:pt x="1080" y="360"/>
                      <a:pt x="1080" y="540"/>
                    </a:cubicBezTo>
                    <a:cubicBezTo>
                      <a:pt x="1080" y="720"/>
                      <a:pt x="936" y="576"/>
                      <a:pt x="900" y="612"/>
                    </a:cubicBezTo>
                    <a:cubicBezTo>
                      <a:pt x="864" y="648"/>
                      <a:pt x="900" y="900"/>
                      <a:pt x="900" y="900"/>
                    </a:cubicBezTo>
                    <a:cubicBezTo>
                      <a:pt x="180" y="900"/>
                      <a:pt x="180" y="900"/>
                      <a:pt x="180" y="900"/>
                    </a:cubicBezTo>
                    <a:cubicBezTo>
                      <a:pt x="180" y="900"/>
                      <a:pt x="216" y="648"/>
                      <a:pt x="180" y="612"/>
                    </a:cubicBezTo>
                    <a:cubicBezTo>
                      <a:pt x="144" y="576"/>
                      <a:pt x="0" y="720"/>
                      <a:pt x="0" y="540"/>
                    </a:cubicBezTo>
                    <a:cubicBezTo>
                      <a:pt x="0" y="360"/>
                      <a:pt x="144" y="504"/>
                      <a:pt x="180" y="468"/>
                    </a:cubicBezTo>
                    <a:cubicBezTo>
                      <a:pt x="216" y="432"/>
                      <a:pt x="180" y="180"/>
                      <a:pt x="180" y="180"/>
                    </a:cubicBezTo>
                    <a:cubicBezTo>
                      <a:pt x="180" y="180"/>
                      <a:pt x="432" y="216"/>
                      <a:pt x="468" y="180"/>
                    </a:cubicBezTo>
                    <a:cubicBezTo>
                      <a:pt x="504" y="144"/>
                      <a:pt x="360" y="0"/>
                      <a:pt x="540" y="0"/>
                    </a:cubicBezTo>
                    <a:cubicBezTo>
                      <a:pt x="720" y="0"/>
                      <a:pt x="576" y="144"/>
                      <a:pt x="612" y="180"/>
                    </a:cubicBezTo>
                    <a:cubicBezTo>
                      <a:pt x="648" y="216"/>
                      <a:pt x="900" y="180"/>
                      <a:pt x="900" y="180"/>
                    </a:cubicBezTo>
                    <a:cubicBezTo>
                      <a:pt x="900" y="180"/>
                      <a:pt x="864" y="432"/>
                      <a:pt x="900" y="468"/>
                    </a:cubicBezTo>
                    <a:close/>
                  </a:path>
                </a:pathLst>
              </a:custGeom>
              <a:solidFill>
                <a:srgbClr val="B5113E">
                  <a:alpha val="50000"/>
                </a:srgbClr>
              </a:solidFill>
              <a:ln w="12700"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2" name="Textfeld 18"/>
              <p:cNvSpPr txBox="1">
                <a:spLocks noChangeArrowheads="1"/>
              </p:cNvSpPr>
              <p:nvPr/>
            </p:nvSpPr>
            <p:spPr bwMode="auto">
              <a:xfrm>
                <a:off x="2987824" y="4941168"/>
                <a:ext cx="1728192" cy="553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400" b="1" dirty="0">
                    <a:cs typeface="Arial" charset="0"/>
                  </a:rPr>
                  <a:t>Psychotherapie</a:t>
                </a:r>
              </a:p>
              <a:p>
                <a:endParaRPr lang="de-DE" sz="1600" dirty="0">
                  <a:latin typeface="Calibri" pitchFamily="34" charset="0"/>
                </a:endParaRPr>
              </a:p>
            </p:txBody>
          </p:sp>
        </p:grpSp>
        <p:grpSp>
          <p:nvGrpSpPr>
            <p:cNvPr id="10" name="Gruppieren 41"/>
            <p:cNvGrpSpPr>
              <a:grpSpLocks/>
            </p:cNvGrpSpPr>
            <p:nvPr/>
          </p:nvGrpSpPr>
          <p:grpSpPr bwMode="auto">
            <a:xfrm>
              <a:off x="4575175" y="4475163"/>
              <a:ext cx="1697038" cy="1309687"/>
              <a:chOff x="4574647" y="4484445"/>
              <a:chExt cx="1697660" cy="1309646"/>
            </a:xfrm>
          </p:grpSpPr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4574647" y="4484445"/>
                <a:ext cx="1697660" cy="1309646"/>
              </a:xfrm>
              <a:custGeom>
                <a:avLst/>
                <a:gdLst/>
                <a:ahLst/>
                <a:cxnLst>
                  <a:cxn ang="0">
                    <a:pos x="756" y="324"/>
                  </a:cxn>
                  <a:cxn ang="0">
                    <a:pos x="576" y="396"/>
                  </a:cxn>
                  <a:cxn ang="0">
                    <a:pos x="756" y="468"/>
                  </a:cxn>
                  <a:cxn ang="0">
                    <a:pos x="756" y="756"/>
                  </a:cxn>
                  <a:cxn ang="0">
                    <a:pos x="36" y="756"/>
                  </a:cxn>
                  <a:cxn ang="0">
                    <a:pos x="36" y="468"/>
                  </a:cxn>
                  <a:cxn ang="0">
                    <a:pos x="216" y="396"/>
                  </a:cxn>
                  <a:cxn ang="0">
                    <a:pos x="36" y="324"/>
                  </a:cxn>
                  <a:cxn ang="0">
                    <a:pos x="36" y="36"/>
                  </a:cxn>
                  <a:cxn ang="0">
                    <a:pos x="324" y="36"/>
                  </a:cxn>
                  <a:cxn ang="0">
                    <a:pos x="396" y="216"/>
                  </a:cxn>
                  <a:cxn ang="0">
                    <a:pos x="468" y="36"/>
                  </a:cxn>
                  <a:cxn ang="0">
                    <a:pos x="756" y="36"/>
                  </a:cxn>
                  <a:cxn ang="0">
                    <a:pos x="756" y="324"/>
                  </a:cxn>
                </a:cxnLst>
                <a:rect l="0" t="0" r="r" b="b"/>
                <a:pathLst>
                  <a:path w="792" h="756">
                    <a:moveTo>
                      <a:pt x="756" y="324"/>
                    </a:moveTo>
                    <a:cubicBezTo>
                      <a:pt x="720" y="360"/>
                      <a:pt x="576" y="216"/>
                      <a:pt x="576" y="396"/>
                    </a:cubicBezTo>
                    <a:cubicBezTo>
                      <a:pt x="576" y="576"/>
                      <a:pt x="720" y="432"/>
                      <a:pt x="756" y="468"/>
                    </a:cubicBezTo>
                    <a:cubicBezTo>
                      <a:pt x="792" y="504"/>
                      <a:pt x="756" y="756"/>
                      <a:pt x="756" y="756"/>
                    </a:cubicBezTo>
                    <a:cubicBezTo>
                      <a:pt x="36" y="756"/>
                      <a:pt x="36" y="756"/>
                      <a:pt x="36" y="756"/>
                    </a:cubicBezTo>
                    <a:cubicBezTo>
                      <a:pt x="36" y="756"/>
                      <a:pt x="0" y="504"/>
                      <a:pt x="36" y="468"/>
                    </a:cubicBezTo>
                    <a:cubicBezTo>
                      <a:pt x="72" y="432"/>
                      <a:pt x="216" y="576"/>
                      <a:pt x="216" y="396"/>
                    </a:cubicBezTo>
                    <a:cubicBezTo>
                      <a:pt x="216" y="216"/>
                      <a:pt x="72" y="360"/>
                      <a:pt x="36" y="324"/>
                    </a:cubicBezTo>
                    <a:cubicBezTo>
                      <a:pt x="0" y="288"/>
                      <a:pt x="36" y="36"/>
                      <a:pt x="36" y="36"/>
                    </a:cubicBezTo>
                    <a:cubicBezTo>
                      <a:pt x="36" y="36"/>
                      <a:pt x="288" y="0"/>
                      <a:pt x="324" y="36"/>
                    </a:cubicBezTo>
                    <a:cubicBezTo>
                      <a:pt x="360" y="72"/>
                      <a:pt x="216" y="216"/>
                      <a:pt x="396" y="216"/>
                    </a:cubicBezTo>
                    <a:cubicBezTo>
                      <a:pt x="576" y="216"/>
                      <a:pt x="432" y="72"/>
                      <a:pt x="468" y="36"/>
                    </a:cubicBezTo>
                    <a:cubicBezTo>
                      <a:pt x="504" y="0"/>
                      <a:pt x="756" y="36"/>
                      <a:pt x="756" y="36"/>
                    </a:cubicBezTo>
                    <a:cubicBezTo>
                      <a:pt x="756" y="36"/>
                      <a:pt x="792" y="288"/>
                      <a:pt x="756" y="324"/>
                    </a:cubicBezTo>
                    <a:close/>
                  </a:path>
                </a:pathLst>
              </a:custGeom>
              <a:solidFill>
                <a:srgbClr val="F29400">
                  <a:alpha val="50196"/>
                </a:srgbClr>
              </a:solidFill>
              <a:ln w="12700"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0" name="Textfeld 16"/>
              <p:cNvSpPr txBox="1">
                <a:spLocks noChangeArrowheads="1"/>
              </p:cNvSpPr>
              <p:nvPr/>
            </p:nvSpPr>
            <p:spPr bwMode="auto">
              <a:xfrm>
                <a:off x="4716016" y="4924238"/>
                <a:ext cx="136815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200" b="1">
                    <a:cs typeface="Arial" charset="0"/>
                  </a:rPr>
                  <a:t>Haus- </a:t>
                </a:r>
              </a:p>
              <a:p>
                <a:pPr algn="ctr"/>
                <a:r>
                  <a:rPr lang="de-DE" sz="1200" b="1">
                    <a:cs typeface="Arial" charset="0"/>
                  </a:rPr>
                  <a:t>und</a:t>
                </a:r>
              </a:p>
              <a:p>
                <a:pPr algn="ctr"/>
                <a:r>
                  <a:rPr lang="de-DE" sz="1200" b="1">
                    <a:cs typeface="Arial" charset="0"/>
                  </a:rPr>
                  <a:t>Fachärztliche Versorgung</a:t>
                </a:r>
              </a:p>
            </p:txBody>
          </p:sp>
        </p:grpSp>
        <p:grpSp>
          <p:nvGrpSpPr>
            <p:cNvPr id="11" name="Gruppieren 44"/>
            <p:cNvGrpSpPr>
              <a:grpSpLocks/>
            </p:cNvGrpSpPr>
            <p:nvPr/>
          </p:nvGrpSpPr>
          <p:grpSpPr bwMode="auto">
            <a:xfrm>
              <a:off x="4259263" y="822325"/>
              <a:ext cx="2314575" cy="1309688"/>
              <a:chOff x="4259237" y="831688"/>
              <a:chExt cx="2314990" cy="1309646"/>
            </a:xfrm>
          </p:grpSpPr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 rot="10800000">
                <a:off x="4259237" y="831688"/>
                <a:ext cx="2314990" cy="1309646"/>
              </a:xfrm>
              <a:custGeom>
                <a:avLst/>
                <a:gdLst/>
                <a:ahLst/>
                <a:cxnLst>
                  <a:cxn ang="0">
                    <a:pos x="900" y="324"/>
                  </a:cxn>
                  <a:cxn ang="0">
                    <a:pos x="1080" y="396"/>
                  </a:cxn>
                  <a:cxn ang="0">
                    <a:pos x="900" y="468"/>
                  </a:cxn>
                  <a:cxn ang="0">
                    <a:pos x="900" y="756"/>
                  </a:cxn>
                  <a:cxn ang="0">
                    <a:pos x="180" y="756"/>
                  </a:cxn>
                  <a:cxn ang="0">
                    <a:pos x="180" y="468"/>
                  </a:cxn>
                  <a:cxn ang="0">
                    <a:pos x="0" y="396"/>
                  </a:cxn>
                  <a:cxn ang="0">
                    <a:pos x="180" y="324"/>
                  </a:cxn>
                  <a:cxn ang="0">
                    <a:pos x="180" y="36"/>
                  </a:cxn>
                  <a:cxn ang="0">
                    <a:pos x="468" y="36"/>
                  </a:cxn>
                  <a:cxn ang="0">
                    <a:pos x="540" y="216"/>
                  </a:cxn>
                  <a:cxn ang="0">
                    <a:pos x="612" y="36"/>
                  </a:cxn>
                  <a:cxn ang="0">
                    <a:pos x="900" y="36"/>
                  </a:cxn>
                  <a:cxn ang="0">
                    <a:pos x="900" y="324"/>
                  </a:cxn>
                </a:cxnLst>
                <a:rect l="0" t="0" r="r" b="b"/>
                <a:pathLst>
                  <a:path w="1080" h="756">
                    <a:moveTo>
                      <a:pt x="900" y="324"/>
                    </a:moveTo>
                    <a:cubicBezTo>
                      <a:pt x="936" y="360"/>
                      <a:pt x="1080" y="216"/>
                      <a:pt x="1080" y="396"/>
                    </a:cubicBezTo>
                    <a:cubicBezTo>
                      <a:pt x="1080" y="576"/>
                      <a:pt x="936" y="432"/>
                      <a:pt x="900" y="468"/>
                    </a:cubicBezTo>
                    <a:cubicBezTo>
                      <a:pt x="864" y="504"/>
                      <a:pt x="900" y="756"/>
                      <a:pt x="900" y="756"/>
                    </a:cubicBezTo>
                    <a:cubicBezTo>
                      <a:pt x="180" y="756"/>
                      <a:pt x="180" y="756"/>
                      <a:pt x="180" y="756"/>
                    </a:cubicBezTo>
                    <a:cubicBezTo>
                      <a:pt x="180" y="756"/>
                      <a:pt x="216" y="504"/>
                      <a:pt x="180" y="468"/>
                    </a:cubicBezTo>
                    <a:cubicBezTo>
                      <a:pt x="144" y="432"/>
                      <a:pt x="0" y="576"/>
                      <a:pt x="0" y="396"/>
                    </a:cubicBezTo>
                    <a:cubicBezTo>
                      <a:pt x="0" y="216"/>
                      <a:pt x="144" y="360"/>
                      <a:pt x="180" y="324"/>
                    </a:cubicBezTo>
                    <a:cubicBezTo>
                      <a:pt x="216" y="288"/>
                      <a:pt x="180" y="36"/>
                      <a:pt x="180" y="36"/>
                    </a:cubicBezTo>
                    <a:cubicBezTo>
                      <a:pt x="180" y="36"/>
                      <a:pt x="432" y="0"/>
                      <a:pt x="468" y="36"/>
                    </a:cubicBezTo>
                    <a:cubicBezTo>
                      <a:pt x="504" y="72"/>
                      <a:pt x="360" y="216"/>
                      <a:pt x="540" y="216"/>
                    </a:cubicBezTo>
                    <a:cubicBezTo>
                      <a:pt x="720" y="216"/>
                      <a:pt x="576" y="72"/>
                      <a:pt x="612" y="36"/>
                    </a:cubicBezTo>
                    <a:cubicBezTo>
                      <a:pt x="648" y="0"/>
                      <a:pt x="900" y="36"/>
                      <a:pt x="900" y="36"/>
                    </a:cubicBezTo>
                    <a:cubicBezTo>
                      <a:pt x="900" y="36"/>
                      <a:pt x="864" y="288"/>
                      <a:pt x="900" y="324"/>
                    </a:cubicBezTo>
                    <a:close/>
                  </a:path>
                </a:pathLst>
              </a:custGeom>
              <a:solidFill>
                <a:srgbClr val="B5113E">
                  <a:alpha val="50000"/>
                </a:srgbClr>
              </a:solidFill>
              <a:ln w="12700"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8" name="Textfeld 15"/>
              <p:cNvSpPr txBox="1">
                <a:spLocks noChangeArrowheads="1"/>
              </p:cNvSpPr>
              <p:nvPr/>
            </p:nvSpPr>
            <p:spPr bwMode="auto">
              <a:xfrm>
                <a:off x="4644007" y="1144771"/>
                <a:ext cx="1524909" cy="449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200" b="1" dirty="0">
                    <a:cs typeface="Arial" charset="0"/>
                  </a:rPr>
                  <a:t>Eingliederungshilfe</a:t>
                </a:r>
              </a:p>
              <a:p>
                <a:pPr algn="ctr"/>
                <a:r>
                  <a:rPr lang="de-DE" sz="1200" b="1" dirty="0">
                    <a:cs typeface="Arial" charset="0"/>
                  </a:rPr>
                  <a:t>personenzentriert</a:t>
                </a:r>
              </a:p>
            </p:txBody>
          </p:sp>
        </p:grpSp>
        <p:grpSp>
          <p:nvGrpSpPr>
            <p:cNvPr id="12" name="Gruppieren 45"/>
            <p:cNvGrpSpPr>
              <a:grpSpLocks/>
            </p:cNvGrpSpPr>
            <p:nvPr/>
          </p:nvGrpSpPr>
          <p:grpSpPr bwMode="auto">
            <a:xfrm>
              <a:off x="3035300" y="822325"/>
              <a:ext cx="1736725" cy="1309688"/>
              <a:chOff x="3034626" y="831688"/>
              <a:chExt cx="1737398" cy="1309646"/>
            </a:xfrm>
          </p:grpSpPr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 rot="10800000">
                <a:off x="3034626" y="831688"/>
                <a:ext cx="1697696" cy="1309646"/>
              </a:xfrm>
              <a:custGeom>
                <a:avLst/>
                <a:gdLst/>
                <a:ahLst/>
                <a:cxnLst>
                  <a:cxn ang="0">
                    <a:pos x="756" y="324"/>
                  </a:cxn>
                  <a:cxn ang="0">
                    <a:pos x="576" y="396"/>
                  </a:cxn>
                  <a:cxn ang="0">
                    <a:pos x="756" y="468"/>
                  </a:cxn>
                  <a:cxn ang="0">
                    <a:pos x="756" y="756"/>
                  </a:cxn>
                  <a:cxn ang="0">
                    <a:pos x="36" y="756"/>
                  </a:cxn>
                  <a:cxn ang="0">
                    <a:pos x="36" y="468"/>
                  </a:cxn>
                  <a:cxn ang="0">
                    <a:pos x="216" y="396"/>
                  </a:cxn>
                  <a:cxn ang="0">
                    <a:pos x="36" y="324"/>
                  </a:cxn>
                  <a:cxn ang="0">
                    <a:pos x="36" y="36"/>
                  </a:cxn>
                  <a:cxn ang="0">
                    <a:pos x="324" y="36"/>
                  </a:cxn>
                  <a:cxn ang="0">
                    <a:pos x="396" y="216"/>
                  </a:cxn>
                  <a:cxn ang="0">
                    <a:pos x="468" y="36"/>
                  </a:cxn>
                  <a:cxn ang="0">
                    <a:pos x="756" y="36"/>
                  </a:cxn>
                  <a:cxn ang="0">
                    <a:pos x="756" y="324"/>
                  </a:cxn>
                </a:cxnLst>
                <a:rect l="0" t="0" r="r" b="b"/>
                <a:pathLst>
                  <a:path w="792" h="756">
                    <a:moveTo>
                      <a:pt x="756" y="324"/>
                    </a:moveTo>
                    <a:cubicBezTo>
                      <a:pt x="720" y="360"/>
                      <a:pt x="576" y="216"/>
                      <a:pt x="576" y="396"/>
                    </a:cubicBezTo>
                    <a:cubicBezTo>
                      <a:pt x="576" y="576"/>
                      <a:pt x="720" y="432"/>
                      <a:pt x="756" y="468"/>
                    </a:cubicBezTo>
                    <a:cubicBezTo>
                      <a:pt x="792" y="504"/>
                      <a:pt x="756" y="756"/>
                      <a:pt x="756" y="756"/>
                    </a:cubicBezTo>
                    <a:cubicBezTo>
                      <a:pt x="36" y="756"/>
                      <a:pt x="36" y="756"/>
                      <a:pt x="36" y="756"/>
                    </a:cubicBezTo>
                    <a:cubicBezTo>
                      <a:pt x="36" y="756"/>
                      <a:pt x="0" y="504"/>
                      <a:pt x="36" y="468"/>
                    </a:cubicBezTo>
                    <a:cubicBezTo>
                      <a:pt x="72" y="432"/>
                      <a:pt x="216" y="576"/>
                      <a:pt x="216" y="396"/>
                    </a:cubicBezTo>
                    <a:cubicBezTo>
                      <a:pt x="216" y="216"/>
                      <a:pt x="72" y="360"/>
                      <a:pt x="36" y="324"/>
                    </a:cubicBezTo>
                    <a:cubicBezTo>
                      <a:pt x="0" y="288"/>
                      <a:pt x="36" y="36"/>
                      <a:pt x="36" y="36"/>
                    </a:cubicBezTo>
                    <a:cubicBezTo>
                      <a:pt x="36" y="36"/>
                      <a:pt x="288" y="0"/>
                      <a:pt x="324" y="36"/>
                    </a:cubicBezTo>
                    <a:cubicBezTo>
                      <a:pt x="360" y="72"/>
                      <a:pt x="216" y="216"/>
                      <a:pt x="396" y="216"/>
                    </a:cubicBezTo>
                    <a:cubicBezTo>
                      <a:pt x="576" y="216"/>
                      <a:pt x="432" y="72"/>
                      <a:pt x="468" y="36"/>
                    </a:cubicBezTo>
                    <a:cubicBezTo>
                      <a:pt x="504" y="0"/>
                      <a:pt x="756" y="36"/>
                      <a:pt x="756" y="36"/>
                    </a:cubicBezTo>
                    <a:cubicBezTo>
                      <a:pt x="756" y="36"/>
                      <a:pt x="792" y="288"/>
                      <a:pt x="756" y="324"/>
                    </a:cubicBezTo>
                    <a:close/>
                  </a:path>
                </a:pathLst>
              </a:custGeom>
              <a:solidFill>
                <a:srgbClr val="F29400">
                  <a:alpha val="50196"/>
                </a:srgbClr>
              </a:solidFill>
              <a:ln w="12700"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6" name="Textfeld 23"/>
              <p:cNvSpPr txBox="1">
                <a:spLocks noChangeArrowheads="1"/>
              </p:cNvSpPr>
              <p:nvPr/>
            </p:nvSpPr>
            <p:spPr bwMode="auto">
              <a:xfrm>
                <a:off x="3100388" y="1238573"/>
                <a:ext cx="167163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600" b="1" dirty="0">
                    <a:cs typeface="Arial" charset="0"/>
                  </a:rPr>
                  <a:t>Klinik</a:t>
                </a:r>
              </a:p>
            </p:txBody>
          </p:sp>
        </p:grpSp>
        <p:grpSp>
          <p:nvGrpSpPr>
            <p:cNvPr id="13" name="Gruppieren 40"/>
            <p:cNvGrpSpPr>
              <a:grpSpLocks/>
            </p:cNvGrpSpPr>
            <p:nvPr/>
          </p:nvGrpSpPr>
          <p:grpSpPr bwMode="auto">
            <a:xfrm>
              <a:off x="1573213" y="813726"/>
              <a:ext cx="1930400" cy="1310348"/>
              <a:chOff x="1573213" y="822647"/>
              <a:chExt cx="1930400" cy="1310951"/>
            </a:xfrm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 rot="5400000">
                <a:off x="1884856" y="514842"/>
                <a:ext cx="1307113" cy="1930400"/>
              </a:xfrm>
              <a:custGeom>
                <a:avLst/>
                <a:gdLst/>
                <a:ahLst/>
                <a:cxnLst>
                  <a:cxn ang="0">
                    <a:pos x="720" y="468"/>
                  </a:cxn>
                  <a:cxn ang="0">
                    <a:pos x="540" y="540"/>
                  </a:cxn>
                  <a:cxn ang="0">
                    <a:pos x="720" y="612"/>
                  </a:cxn>
                  <a:cxn ang="0">
                    <a:pos x="720" y="900"/>
                  </a:cxn>
                  <a:cxn ang="0">
                    <a:pos x="0" y="900"/>
                  </a:cxn>
                  <a:cxn ang="0">
                    <a:pos x="0" y="180"/>
                  </a:cxn>
                  <a:cxn ang="0">
                    <a:pos x="288" y="180"/>
                  </a:cxn>
                  <a:cxn ang="0">
                    <a:pos x="360" y="0"/>
                  </a:cxn>
                  <a:cxn ang="0">
                    <a:pos x="432" y="180"/>
                  </a:cxn>
                  <a:cxn ang="0">
                    <a:pos x="720" y="180"/>
                  </a:cxn>
                  <a:cxn ang="0">
                    <a:pos x="720" y="468"/>
                  </a:cxn>
                </a:cxnLst>
                <a:rect l="0" t="0" r="r" b="b"/>
                <a:pathLst>
                  <a:path w="756" h="900">
                    <a:moveTo>
                      <a:pt x="720" y="468"/>
                    </a:moveTo>
                    <a:cubicBezTo>
                      <a:pt x="684" y="504"/>
                      <a:pt x="540" y="360"/>
                      <a:pt x="540" y="540"/>
                    </a:cubicBezTo>
                    <a:cubicBezTo>
                      <a:pt x="540" y="720"/>
                      <a:pt x="684" y="576"/>
                      <a:pt x="720" y="612"/>
                    </a:cubicBezTo>
                    <a:cubicBezTo>
                      <a:pt x="756" y="648"/>
                      <a:pt x="720" y="900"/>
                      <a:pt x="720" y="900"/>
                    </a:cubicBezTo>
                    <a:cubicBezTo>
                      <a:pt x="0" y="900"/>
                      <a:pt x="0" y="900"/>
                      <a:pt x="0" y="900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252" y="216"/>
                      <a:pt x="288" y="180"/>
                    </a:cubicBezTo>
                    <a:cubicBezTo>
                      <a:pt x="324" y="144"/>
                      <a:pt x="180" y="0"/>
                      <a:pt x="360" y="0"/>
                    </a:cubicBezTo>
                    <a:cubicBezTo>
                      <a:pt x="540" y="0"/>
                      <a:pt x="396" y="144"/>
                      <a:pt x="432" y="180"/>
                    </a:cubicBezTo>
                    <a:cubicBezTo>
                      <a:pt x="468" y="216"/>
                      <a:pt x="720" y="180"/>
                      <a:pt x="720" y="180"/>
                    </a:cubicBezTo>
                    <a:cubicBezTo>
                      <a:pt x="720" y="180"/>
                      <a:pt x="756" y="432"/>
                      <a:pt x="720" y="468"/>
                    </a:cubicBezTo>
                    <a:close/>
                  </a:path>
                </a:pathLst>
              </a:custGeom>
              <a:solidFill>
                <a:srgbClr val="FECC00">
                  <a:alpha val="50196"/>
                </a:srgbClr>
              </a:solidFill>
              <a:ln w="12700"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4" name="Textfeld 35"/>
              <p:cNvSpPr txBox="1">
                <a:spLocks noChangeArrowheads="1"/>
              </p:cNvSpPr>
              <p:nvPr/>
            </p:nvSpPr>
            <p:spPr bwMode="auto">
              <a:xfrm rot="20017578">
                <a:off x="1758939" y="822647"/>
                <a:ext cx="1457208" cy="83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1200" b="1" dirty="0">
                    <a:solidFill>
                      <a:srgbClr val="B5113E"/>
                    </a:solidFill>
                  </a:rPr>
                  <a:t>Netzwerke, </a:t>
                </a:r>
                <a:r>
                  <a:rPr lang="de-DE" sz="1400" b="1" dirty="0">
                    <a:solidFill>
                      <a:srgbClr val="B5113E"/>
                    </a:solidFill>
                  </a:rPr>
                  <a:t/>
                </a:r>
                <a:br>
                  <a:rPr lang="de-DE" sz="1400" b="1" dirty="0">
                    <a:solidFill>
                      <a:srgbClr val="B5113E"/>
                    </a:solidFill>
                  </a:rPr>
                </a:br>
                <a:r>
                  <a:rPr lang="de-DE" sz="1200" b="1" dirty="0">
                    <a:solidFill>
                      <a:srgbClr val="B5113E"/>
                    </a:solidFill>
                  </a:rPr>
                  <a:t>vertraglich vereinbart,</a:t>
                </a:r>
              </a:p>
              <a:p>
                <a:r>
                  <a:rPr lang="de-DE" sz="1200" b="1" dirty="0">
                    <a:solidFill>
                      <a:srgbClr val="B5113E"/>
                    </a:solidFill>
                  </a:rPr>
                  <a:t>verbindlich</a:t>
                </a:r>
              </a:p>
            </p:txBody>
          </p:sp>
        </p:grpSp>
        <p:grpSp>
          <p:nvGrpSpPr>
            <p:cNvPr id="14" name="Gruppieren 41"/>
            <p:cNvGrpSpPr>
              <a:grpSpLocks/>
            </p:cNvGrpSpPr>
            <p:nvPr/>
          </p:nvGrpSpPr>
          <p:grpSpPr bwMode="auto">
            <a:xfrm>
              <a:off x="1557338" y="4240213"/>
              <a:ext cx="1636712" cy="1550987"/>
              <a:chOff x="1547813" y="4230688"/>
              <a:chExt cx="1636712" cy="1550987"/>
            </a:xfrm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1547813" y="4230688"/>
                <a:ext cx="1636712" cy="1550987"/>
              </a:xfrm>
              <a:custGeom>
                <a:avLst/>
                <a:gdLst/>
                <a:ahLst/>
                <a:cxnLst>
                  <a:cxn ang="0">
                    <a:pos x="720" y="468"/>
                  </a:cxn>
                  <a:cxn ang="0">
                    <a:pos x="540" y="540"/>
                  </a:cxn>
                  <a:cxn ang="0">
                    <a:pos x="720" y="612"/>
                  </a:cxn>
                  <a:cxn ang="0">
                    <a:pos x="720" y="900"/>
                  </a:cxn>
                  <a:cxn ang="0">
                    <a:pos x="0" y="900"/>
                  </a:cxn>
                  <a:cxn ang="0">
                    <a:pos x="0" y="180"/>
                  </a:cxn>
                  <a:cxn ang="0">
                    <a:pos x="288" y="180"/>
                  </a:cxn>
                  <a:cxn ang="0">
                    <a:pos x="360" y="0"/>
                  </a:cxn>
                  <a:cxn ang="0">
                    <a:pos x="432" y="180"/>
                  </a:cxn>
                  <a:cxn ang="0">
                    <a:pos x="720" y="180"/>
                  </a:cxn>
                  <a:cxn ang="0">
                    <a:pos x="720" y="468"/>
                  </a:cxn>
                </a:cxnLst>
                <a:rect l="0" t="0" r="r" b="b"/>
                <a:pathLst>
                  <a:path w="756" h="900">
                    <a:moveTo>
                      <a:pt x="720" y="468"/>
                    </a:moveTo>
                    <a:cubicBezTo>
                      <a:pt x="684" y="504"/>
                      <a:pt x="540" y="360"/>
                      <a:pt x="540" y="540"/>
                    </a:cubicBezTo>
                    <a:cubicBezTo>
                      <a:pt x="540" y="720"/>
                      <a:pt x="684" y="576"/>
                      <a:pt x="720" y="612"/>
                    </a:cubicBezTo>
                    <a:cubicBezTo>
                      <a:pt x="756" y="648"/>
                      <a:pt x="720" y="900"/>
                      <a:pt x="720" y="900"/>
                    </a:cubicBezTo>
                    <a:cubicBezTo>
                      <a:pt x="0" y="900"/>
                      <a:pt x="0" y="900"/>
                      <a:pt x="0" y="900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252" y="216"/>
                      <a:pt x="288" y="180"/>
                    </a:cubicBezTo>
                    <a:cubicBezTo>
                      <a:pt x="324" y="144"/>
                      <a:pt x="180" y="0"/>
                      <a:pt x="360" y="0"/>
                    </a:cubicBezTo>
                    <a:cubicBezTo>
                      <a:pt x="540" y="0"/>
                      <a:pt x="396" y="144"/>
                      <a:pt x="432" y="180"/>
                    </a:cubicBezTo>
                    <a:cubicBezTo>
                      <a:pt x="468" y="216"/>
                      <a:pt x="720" y="180"/>
                      <a:pt x="720" y="180"/>
                    </a:cubicBezTo>
                    <a:cubicBezTo>
                      <a:pt x="720" y="180"/>
                      <a:pt x="756" y="432"/>
                      <a:pt x="720" y="468"/>
                    </a:cubicBezTo>
                    <a:close/>
                  </a:path>
                </a:pathLst>
              </a:custGeom>
              <a:solidFill>
                <a:srgbClr val="FECC00">
                  <a:alpha val="50196"/>
                </a:srgbClr>
              </a:solidFill>
              <a:ln w="12700"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2" name="Textfeld 37"/>
              <p:cNvSpPr txBox="1">
                <a:spLocks noChangeArrowheads="1"/>
              </p:cNvSpPr>
              <p:nvPr/>
            </p:nvSpPr>
            <p:spPr bwMode="auto">
              <a:xfrm rot="20505380">
                <a:off x="1638926" y="4649722"/>
                <a:ext cx="110517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1400" b="1" dirty="0">
                    <a:solidFill>
                      <a:srgbClr val="B5113E"/>
                    </a:solidFill>
                  </a:rPr>
                  <a:t>Qualitäts-</a:t>
                </a:r>
                <a:r>
                  <a:rPr lang="de-DE" sz="1400" b="1" dirty="0" err="1">
                    <a:solidFill>
                      <a:srgbClr val="B5113E"/>
                    </a:solidFill>
                  </a:rPr>
                  <a:t>standards</a:t>
                </a:r>
                <a:r>
                  <a:rPr lang="de-DE" sz="1400" b="1" dirty="0">
                    <a:solidFill>
                      <a:srgbClr val="B5113E"/>
                    </a:solidFill>
                  </a:rPr>
                  <a:t>, </a:t>
                </a:r>
              </a:p>
              <a:p>
                <a:r>
                  <a:rPr lang="de-DE" sz="1400" b="1" dirty="0">
                    <a:solidFill>
                      <a:srgbClr val="B5113E"/>
                    </a:solidFill>
                  </a:rPr>
                  <a:t>Leitlinien- gestützt</a:t>
                </a:r>
              </a:p>
            </p:txBody>
          </p:sp>
        </p:grpSp>
        <p:grpSp>
          <p:nvGrpSpPr>
            <p:cNvPr id="15" name="Gruppieren 42"/>
            <p:cNvGrpSpPr>
              <a:grpSpLocks/>
            </p:cNvGrpSpPr>
            <p:nvPr/>
          </p:nvGrpSpPr>
          <p:grpSpPr bwMode="auto">
            <a:xfrm>
              <a:off x="6084146" y="822325"/>
              <a:ext cx="2034035" cy="1309688"/>
              <a:chOff x="6084141" y="822325"/>
              <a:chExt cx="2034803" cy="1309688"/>
            </a:xfrm>
          </p:grpSpPr>
          <p:sp>
            <p:nvSpPr>
              <p:cNvPr id="19" name="Freeform 6"/>
              <p:cNvSpPr>
                <a:spLocks/>
              </p:cNvSpPr>
              <p:nvPr/>
            </p:nvSpPr>
            <p:spPr bwMode="auto">
              <a:xfrm rot="10800000">
                <a:off x="6084141" y="822325"/>
                <a:ext cx="1619861" cy="1309688"/>
              </a:xfrm>
              <a:custGeom>
                <a:avLst/>
                <a:gdLst/>
                <a:ahLst/>
                <a:cxnLst>
                  <a:cxn ang="0">
                    <a:pos x="720" y="324"/>
                  </a:cxn>
                  <a:cxn ang="0">
                    <a:pos x="540" y="396"/>
                  </a:cxn>
                  <a:cxn ang="0">
                    <a:pos x="720" y="468"/>
                  </a:cxn>
                  <a:cxn ang="0">
                    <a:pos x="720" y="756"/>
                  </a:cxn>
                  <a:cxn ang="0">
                    <a:pos x="0" y="756"/>
                  </a:cxn>
                  <a:cxn ang="0">
                    <a:pos x="0" y="36"/>
                  </a:cxn>
                  <a:cxn ang="0">
                    <a:pos x="288" y="36"/>
                  </a:cxn>
                  <a:cxn ang="0">
                    <a:pos x="360" y="216"/>
                  </a:cxn>
                  <a:cxn ang="0">
                    <a:pos x="432" y="36"/>
                  </a:cxn>
                  <a:cxn ang="0">
                    <a:pos x="720" y="36"/>
                  </a:cxn>
                  <a:cxn ang="0">
                    <a:pos x="720" y="324"/>
                  </a:cxn>
                </a:cxnLst>
                <a:rect l="0" t="0" r="r" b="b"/>
                <a:pathLst>
                  <a:path w="756" h="756">
                    <a:moveTo>
                      <a:pt x="720" y="324"/>
                    </a:moveTo>
                    <a:cubicBezTo>
                      <a:pt x="684" y="360"/>
                      <a:pt x="540" y="216"/>
                      <a:pt x="540" y="396"/>
                    </a:cubicBezTo>
                    <a:cubicBezTo>
                      <a:pt x="540" y="576"/>
                      <a:pt x="684" y="432"/>
                      <a:pt x="720" y="468"/>
                    </a:cubicBezTo>
                    <a:cubicBezTo>
                      <a:pt x="756" y="504"/>
                      <a:pt x="720" y="756"/>
                      <a:pt x="720" y="756"/>
                    </a:cubicBezTo>
                    <a:cubicBezTo>
                      <a:pt x="0" y="756"/>
                      <a:pt x="0" y="756"/>
                      <a:pt x="0" y="75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252" y="0"/>
                      <a:pt x="288" y="36"/>
                    </a:cubicBezTo>
                    <a:cubicBezTo>
                      <a:pt x="324" y="72"/>
                      <a:pt x="180" y="216"/>
                      <a:pt x="360" y="216"/>
                    </a:cubicBezTo>
                    <a:cubicBezTo>
                      <a:pt x="540" y="216"/>
                      <a:pt x="396" y="72"/>
                      <a:pt x="432" y="36"/>
                    </a:cubicBezTo>
                    <a:cubicBezTo>
                      <a:pt x="468" y="0"/>
                      <a:pt x="720" y="36"/>
                      <a:pt x="720" y="36"/>
                    </a:cubicBezTo>
                    <a:cubicBezTo>
                      <a:pt x="720" y="36"/>
                      <a:pt x="756" y="288"/>
                      <a:pt x="720" y="324"/>
                    </a:cubicBezTo>
                    <a:close/>
                  </a:path>
                </a:pathLst>
              </a:custGeom>
              <a:solidFill>
                <a:srgbClr val="5B8F32">
                  <a:alpha val="50000"/>
                </a:srgbClr>
              </a:solidFill>
              <a:ln w="12700"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0" name="Textfeld 38"/>
              <p:cNvSpPr txBox="1">
                <a:spLocks noChangeArrowheads="1"/>
              </p:cNvSpPr>
              <p:nvPr/>
            </p:nvSpPr>
            <p:spPr bwMode="auto">
              <a:xfrm rot="1579044">
                <a:off x="6188405" y="1141494"/>
                <a:ext cx="193053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1200" b="1" dirty="0">
                    <a:solidFill>
                      <a:srgbClr val="B5113E"/>
                    </a:solidFill>
                  </a:rPr>
                  <a:t>multiprofessionell</a:t>
                </a:r>
              </a:p>
              <a:p>
                <a:r>
                  <a:rPr lang="de-DE" sz="1200" b="1" dirty="0">
                    <a:solidFill>
                      <a:srgbClr val="B5113E"/>
                    </a:solidFill>
                  </a:rPr>
                  <a:t>sektorenübergreifend</a:t>
                </a:r>
              </a:p>
            </p:txBody>
          </p:sp>
        </p:grpSp>
        <p:grpSp>
          <p:nvGrpSpPr>
            <p:cNvPr id="16" name="Gruppieren 43"/>
            <p:cNvGrpSpPr>
              <a:grpSpLocks/>
            </p:cNvGrpSpPr>
            <p:nvPr/>
          </p:nvGrpSpPr>
          <p:grpSpPr bwMode="auto">
            <a:xfrm>
              <a:off x="5786438" y="4221163"/>
              <a:ext cx="1930400" cy="1555750"/>
              <a:chOff x="5776913" y="4230688"/>
              <a:chExt cx="1930400" cy="1555750"/>
            </a:xfrm>
          </p:grpSpPr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rot="16200000">
                <a:off x="5964238" y="4043363"/>
                <a:ext cx="1555750" cy="1930400"/>
              </a:xfrm>
              <a:custGeom>
                <a:avLst/>
                <a:gdLst/>
                <a:ahLst/>
                <a:cxnLst>
                  <a:cxn ang="0">
                    <a:pos x="720" y="468"/>
                  </a:cxn>
                  <a:cxn ang="0">
                    <a:pos x="900" y="540"/>
                  </a:cxn>
                  <a:cxn ang="0">
                    <a:pos x="720" y="612"/>
                  </a:cxn>
                  <a:cxn ang="0">
                    <a:pos x="720" y="900"/>
                  </a:cxn>
                  <a:cxn ang="0">
                    <a:pos x="0" y="900"/>
                  </a:cxn>
                  <a:cxn ang="0">
                    <a:pos x="0" y="180"/>
                  </a:cxn>
                  <a:cxn ang="0">
                    <a:pos x="288" y="180"/>
                  </a:cxn>
                  <a:cxn ang="0">
                    <a:pos x="360" y="0"/>
                  </a:cxn>
                  <a:cxn ang="0">
                    <a:pos x="432" y="180"/>
                  </a:cxn>
                  <a:cxn ang="0">
                    <a:pos x="720" y="180"/>
                  </a:cxn>
                  <a:cxn ang="0">
                    <a:pos x="720" y="468"/>
                  </a:cxn>
                </a:cxnLst>
                <a:rect l="0" t="0" r="r" b="b"/>
                <a:pathLst>
                  <a:path w="900" h="900">
                    <a:moveTo>
                      <a:pt x="720" y="468"/>
                    </a:moveTo>
                    <a:cubicBezTo>
                      <a:pt x="756" y="504"/>
                      <a:pt x="900" y="360"/>
                      <a:pt x="900" y="540"/>
                    </a:cubicBezTo>
                    <a:cubicBezTo>
                      <a:pt x="900" y="720"/>
                      <a:pt x="756" y="576"/>
                      <a:pt x="720" y="612"/>
                    </a:cubicBezTo>
                    <a:cubicBezTo>
                      <a:pt x="684" y="648"/>
                      <a:pt x="720" y="900"/>
                      <a:pt x="720" y="900"/>
                    </a:cubicBezTo>
                    <a:cubicBezTo>
                      <a:pt x="0" y="900"/>
                      <a:pt x="0" y="900"/>
                      <a:pt x="0" y="900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252" y="216"/>
                      <a:pt x="288" y="180"/>
                    </a:cubicBezTo>
                    <a:cubicBezTo>
                      <a:pt x="324" y="144"/>
                      <a:pt x="180" y="0"/>
                      <a:pt x="360" y="0"/>
                    </a:cubicBezTo>
                    <a:cubicBezTo>
                      <a:pt x="540" y="0"/>
                      <a:pt x="396" y="144"/>
                      <a:pt x="432" y="180"/>
                    </a:cubicBezTo>
                    <a:cubicBezTo>
                      <a:pt x="468" y="216"/>
                      <a:pt x="720" y="180"/>
                      <a:pt x="720" y="180"/>
                    </a:cubicBezTo>
                    <a:cubicBezTo>
                      <a:pt x="720" y="180"/>
                      <a:pt x="684" y="432"/>
                      <a:pt x="720" y="468"/>
                    </a:cubicBezTo>
                    <a:close/>
                  </a:path>
                </a:pathLst>
              </a:custGeom>
              <a:solidFill>
                <a:srgbClr val="5B8F32">
                  <a:alpha val="50196"/>
                </a:srgbClr>
              </a:solidFill>
              <a:ln w="12700">
                <a:solidFill>
                  <a:schemeClr val="bg2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8" name="Textfeld 39"/>
              <p:cNvSpPr txBox="1">
                <a:spLocks noChangeArrowheads="1"/>
              </p:cNvSpPr>
              <p:nvPr/>
            </p:nvSpPr>
            <p:spPr bwMode="auto">
              <a:xfrm rot="1646387">
                <a:off x="6278452" y="4841363"/>
                <a:ext cx="1287969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rgbClr val="B5113E"/>
                    </a:solidFill>
                  </a:rPr>
                  <a:t>Lebenswelt-orientierte Hilfen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550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7560839" cy="909464"/>
          </a:xfrm>
          <a:prstGeom prst="rect">
            <a:avLst/>
          </a:prstGeom>
        </p:spPr>
        <p:txBody>
          <a:bodyPr/>
          <a:lstStyle/>
          <a:p>
            <a:r>
              <a:rPr lang="de-DE" sz="2800" dirty="0"/>
              <a:t>Behandlungsraten psychischer Störungen nach Alter und Geschlecht bei DEGS 12-Monats-Fällen</a:t>
            </a: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357740"/>
              </p:ext>
            </p:extLst>
          </p:nvPr>
        </p:nvGraphicFramePr>
        <p:xfrm>
          <a:off x="611560" y="2336590"/>
          <a:ext cx="724800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096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7560839" cy="621432"/>
          </a:xfrm>
          <a:prstGeom prst="rect">
            <a:avLst/>
          </a:prstGeom>
        </p:spPr>
        <p:txBody>
          <a:bodyPr/>
          <a:lstStyle/>
          <a:p>
            <a:r>
              <a:rPr lang="de-DE" sz="2800" dirty="0"/>
              <a:t>Diagnosespektrum der </a:t>
            </a:r>
            <a:r>
              <a:rPr lang="de-DE" sz="2800" dirty="0" err="1"/>
              <a:t>Behandlergruppe</a:t>
            </a:r>
            <a:r>
              <a:rPr lang="de-DE" sz="2800" dirty="0"/>
              <a:t> in der ambulanten Psychotherapie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94192094"/>
              </p:ext>
            </p:extLst>
          </p:nvPr>
        </p:nvGraphicFramePr>
        <p:xfrm>
          <a:off x="251520" y="2492896"/>
          <a:ext cx="856895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620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7560839" cy="621432"/>
          </a:xfrm>
          <a:prstGeom prst="rect">
            <a:avLst/>
          </a:prstGeom>
        </p:spPr>
        <p:txBody>
          <a:bodyPr/>
          <a:lstStyle/>
          <a:p>
            <a:r>
              <a:rPr lang="de-DE" sz="2800" dirty="0"/>
              <a:t>Empfehlungen aus internationalen S3-Leitlinien (NICE) </a:t>
            </a:r>
            <a:br>
              <a:rPr lang="de-DE" sz="2800" dirty="0"/>
            </a:br>
            <a:r>
              <a:rPr lang="de-DE" sz="2800" dirty="0"/>
              <a:t>zur Therapie psychischer Erkrankungen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78632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39553" y="537321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++ Empfehlung erster Wahl</a:t>
            </a:r>
          </a:p>
          <a:p>
            <a:r>
              <a:rPr lang="de-DE" sz="1200" dirty="0"/>
              <a:t>+   Empfehlung</a:t>
            </a:r>
          </a:p>
          <a:p>
            <a:r>
              <a:rPr lang="de-DE" sz="1200" dirty="0"/>
              <a:t>x   Option, wenn explizit vom Pat. gewünscht</a:t>
            </a:r>
          </a:p>
          <a:p>
            <a:r>
              <a:rPr lang="de-DE" sz="1200" dirty="0"/>
              <a:t>0  kann erwogen werden/nicht als alleinige Therapie</a:t>
            </a:r>
          </a:p>
          <a:p>
            <a:r>
              <a:rPr lang="de-DE" sz="1200" dirty="0"/>
              <a:t>-  keine Empfehlung</a:t>
            </a:r>
            <a:br>
              <a:rPr lang="de-DE" sz="1200" dirty="0"/>
            </a:b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8106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196752"/>
            <a:ext cx="7992887" cy="621432"/>
          </a:xfrm>
          <a:prstGeom prst="rect">
            <a:avLst/>
          </a:prstGeom>
        </p:spPr>
        <p:txBody>
          <a:bodyPr/>
          <a:lstStyle/>
          <a:p>
            <a:r>
              <a:rPr lang="de-DE" sz="2600" dirty="0"/>
              <a:t>Verteilung der leitlinienorientierten Behandlungsarten bei den untersuchten Subgruppen der Depressionsdiagnosen, 2011</a:t>
            </a:r>
          </a:p>
        </p:txBody>
      </p:sp>
      <p:graphicFrame>
        <p:nvGraphicFramePr>
          <p:cNvPr id="4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811175"/>
              </p:ext>
            </p:extLst>
          </p:nvPr>
        </p:nvGraphicFramePr>
        <p:xfrm>
          <a:off x="537998" y="2058670"/>
          <a:ext cx="8247053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0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4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61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8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Behandlungsart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Subgruppen der Depressionsdiagnosen in Prozent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67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mittelgradig, schwer</a:t>
                      </a:r>
                      <a:r>
                        <a:rPr lang="de-DE" sz="1600" baseline="0" dirty="0"/>
                        <a:t> &amp; </a:t>
                      </a:r>
                      <a:r>
                        <a:rPr lang="de-DE" sz="1600" baseline="0" dirty="0" err="1"/>
                        <a:t>dysthym</a:t>
                      </a:r>
                      <a:endParaRPr lang="de-DE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schwer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chronisch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67">
                <a:tc>
                  <a:txBody>
                    <a:bodyPr/>
                    <a:lstStyle/>
                    <a:p>
                      <a:r>
                        <a:rPr lang="de-DE" sz="1600" dirty="0"/>
                        <a:t>Stationäre</a:t>
                      </a:r>
                      <a:r>
                        <a:rPr lang="de-DE" sz="1600" baseline="0" dirty="0"/>
                        <a:t> Behandlung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588">
                <a:tc>
                  <a:txBody>
                    <a:bodyPr/>
                    <a:lstStyle/>
                    <a:p>
                      <a:r>
                        <a:rPr lang="de-DE" sz="1600" dirty="0"/>
                        <a:t>Kombinationsbehandlung</a:t>
                      </a:r>
                      <a:br>
                        <a:rPr lang="de-DE" sz="1600" dirty="0"/>
                      </a:br>
                      <a:r>
                        <a:rPr lang="de-DE" sz="1600" dirty="0"/>
                        <a:t>(ausreichend</a:t>
                      </a:r>
                      <a:r>
                        <a:rPr lang="de-DE" sz="1600" baseline="0" dirty="0"/>
                        <a:t> lange)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588">
                <a:tc>
                  <a:txBody>
                    <a:bodyPr/>
                    <a:lstStyle/>
                    <a:p>
                      <a:r>
                        <a:rPr lang="de-DE" sz="1600" dirty="0"/>
                        <a:t>Ausschließlich Psychotherapie (ausreichend lange)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588">
                <a:tc>
                  <a:txBody>
                    <a:bodyPr/>
                    <a:lstStyle/>
                    <a:p>
                      <a:r>
                        <a:rPr lang="de-DE" sz="1600" dirty="0"/>
                        <a:t>Ausschließlich Antidepressiva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dirty="0"/>
                        <a:t>(ausreichend lange)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6588">
                <a:tc>
                  <a:txBody>
                    <a:bodyPr/>
                    <a:lstStyle/>
                    <a:p>
                      <a:r>
                        <a:rPr lang="de-DE" sz="1600" dirty="0"/>
                        <a:t>Ausschließlich Antidepressiva </a:t>
                      </a:r>
                      <a:br>
                        <a:rPr lang="de-DE" sz="1600" dirty="0"/>
                      </a:br>
                      <a:r>
                        <a:rPr lang="de-DE" sz="1600" dirty="0"/>
                        <a:t>(nicht ausreichend lange)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6588">
                <a:tc>
                  <a:txBody>
                    <a:bodyPr/>
                    <a:lstStyle/>
                    <a:p>
                      <a:r>
                        <a:rPr lang="de-DE" sz="1600" dirty="0"/>
                        <a:t>Psychotherapie/Kombination</a:t>
                      </a:r>
                      <a:r>
                        <a:rPr lang="de-DE" sz="1600" baseline="0" dirty="0"/>
                        <a:t> </a:t>
                      </a:r>
                      <a:br>
                        <a:rPr lang="de-DE" sz="1600" baseline="0" dirty="0"/>
                      </a:br>
                      <a:r>
                        <a:rPr lang="de-DE" sz="1600" baseline="0" dirty="0"/>
                        <a:t>(nicht ausreichend lange)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67">
                <a:tc>
                  <a:txBody>
                    <a:bodyPr/>
                    <a:lstStyle/>
                    <a:p>
                      <a:r>
                        <a:rPr lang="de-DE" sz="1600" dirty="0"/>
                        <a:t>Keine Behandlung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6192764" y="4800829"/>
            <a:ext cx="2592287" cy="1494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7544" y="6291034"/>
            <a:ext cx="74888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/>
              <a:t>Quelle: BKK-Routinedaten (UKE &amp; EHA, 2014)/Bertelsmann Faktencheck Depression</a:t>
            </a:r>
          </a:p>
        </p:txBody>
      </p:sp>
    </p:spTree>
    <p:extLst>
      <p:ext uri="{BB962C8B-B14F-4D97-AF65-F5344CB8AC3E}">
        <p14:creationId xmlns:p14="http://schemas.microsoft.com/office/powerpoint/2010/main" val="359386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6752"/>
            <a:ext cx="7076449" cy="52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5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7560839" cy="62143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Krankengeld &amp; psychische Erkrankungen</a:t>
            </a:r>
          </a:p>
        </p:txBody>
      </p:sp>
      <p:sp>
        <p:nvSpPr>
          <p:cNvPr id="4" name="Rechteck 3"/>
          <p:cNvSpPr/>
          <p:nvPr/>
        </p:nvSpPr>
        <p:spPr>
          <a:xfrm>
            <a:off x="545182" y="1988840"/>
            <a:ext cx="6763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dirty="0">
                <a:ea typeface="ＭＳ Ｐゴシック" charset="-128"/>
                <a:cs typeface="ＭＳ Ｐゴシック" charset="-128"/>
              </a:rPr>
              <a:t>Anteil der wichtigsten Krankheiten an den Krankengeld-Fällen 2012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1187624" y="2492896"/>
            <a:ext cx="6280183" cy="3776186"/>
            <a:chOff x="1187624" y="2492896"/>
            <a:chExt cx="6280183" cy="377618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2492896"/>
              <a:ext cx="6280183" cy="3776186"/>
            </a:xfrm>
            <a:prstGeom prst="rect">
              <a:avLst/>
            </a:prstGeom>
          </p:spPr>
        </p:pic>
        <p:grpSp>
          <p:nvGrpSpPr>
            <p:cNvPr id="11" name="Gruppieren 10"/>
            <p:cNvGrpSpPr/>
            <p:nvPr/>
          </p:nvGrpSpPr>
          <p:grpSpPr>
            <a:xfrm>
              <a:off x="6212162" y="2610272"/>
              <a:ext cx="1152128" cy="602704"/>
              <a:chOff x="6212162" y="2610272"/>
              <a:chExt cx="1152128" cy="602704"/>
            </a:xfrm>
          </p:grpSpPr>
          <p:sp>
            <p:nvSpPr>
              <p:cNvPr id="10" name="Textfeld 9"/>
              <p:cNvSpPr txBox="1"/>
              <p:nvPr/>
            </p:nvSpPr>
            <p:spPr>
              <a:xfrm>
                <a:off x="6212162" y="2610272"/>
                <a:ext cx="1152128" cy="530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de-DE" dirty="0"/>
              </a:p>
            </p:txBody>
          </p: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686" y="2641534"/>
                <a:ext cx="886610" cy="5714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143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439416"/>
            <a:ext cx="7560839" cy="621432"/>
          </a:xfrm>
          <a:prstGeom prst="rect">
            <a:avLst/>
          </a:prstGeom>
        </p:spPr>
        <p:txBody>
          <a:bodyPr/>
          <a:lstStyle/>
          <a:p>
            <a:r>
              <a:rPr lang="de-DE" sz="2800" dirty="0"/>
              <a:t>Psychische Erkrankungen = Hauptursache für Frühverrentung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569244" y="2276872"/>
            <a:ext cx="6451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Anteil verschiedener Erkrankungen an den Frühverrentungen 2012</a:t>
            </a:r>
          </a:p>
        </p:txBody>
      </p:sp>
      <p:sp>
        <p:nvSpPr>
          <p:cNvPr id="6" name="Rechteck 5"/>
          <p:cNvSpPr/>
          <p:nvPr/>
        </p:nvSpPr>
        <p:spPr>
          <a:xfrm>
            <a:off x="1835696" y="6165304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Quelle: DRV-Statistik Rentenzugang, eigene Berechnungen</a:t>
            </a:r>
          </a:p>
          <a:p>
            <a:endParaRPr lang="de-DE" sz="1200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943708" y="2780928"/>
            <a:ext cx="4752528" cy="3446447"/>
            <a:chOff x="1943708" y="2780928"/>
            <a:chExt cx="4752528" cy="344644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708" y="2780928"/>
              <a:ext cx="4752528" cy="3446447"/>
            </a:xfrm>
            <a:prstGeom prst="rect">
              <a:avLst/>
            </a:prstGeom>
          </p:spPr>
        </p:pic>
        <p:grpSp>
          <p:nvGrpSpPr>
            <p:cNvPr id="7" name="Gruppieren 6"/>
            <p:cNvGrpSpPr/>
            <p:nvPr/>
          </p:nvGrpSpPr>
          <p:grpSpPr>
            <a:xfrm>
              <a:off x="1962370" y="2790259"/>
              <a:ext cx="972108" cy="504056"/>
              <a:chOff x="6212162" y="2610272"/>
              <a:chExt cx="1152128" cy="602704"/>
            </a:xfrm>
          </p:grpSpPr>
          <p:sp>
            <p:nvSpPr>
              <p:cNvPr id="8" name="Textfeld 7"/>
              <p:cNvSpPr txBox="1"/>
              <p:nvPr/>
            </p:nvSpPr>
            <p:spPr>
              <a:xfrm>
                <a:off x="6212162" y="2610272"/>
                <a:ext cx="1152128" cy="530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de-DE" dirty="0"/>
              </a:p>
            </p:txBody>
          </p: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686" y="2641534"/>
                <a:ext cx="886610" cy="5714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6455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PtK-Powerpoint_Vorlage">
  <a:themeElements>
    <a:clrScheme name="Benutzerdefiniert 24">
      <a:dk1>
        <a:srgbClr val="645C5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PresentationFormat>Bildschirmpräsentation (4:3)</PresentationFormat>
  <Paragraphs>194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BPtK-Powerpoint_Vorlage</vt:lpstr>
      <vt:lpstr>Weiterentwicklung der psychotherapeutischen Versorgung</vt:lpstr>
      <vt:lpstr>12-Monats-Prävalenz psychischer Störungen  nach Geschlecht</vt:lpstr>
      <vt:lpstr>Behandlungsraten psychischer Störungen nach Alter und Geschlecht bei DEGS 12-Monats-Fällen</vt:lpstr>
      <vt:lpstr>Diagnosespektrum der Behandlergruppe in der ambulanten Psychotherapie</vt:lpstr>
      <vt:lpstr>Empfehlungen aus internationalen S3-Leitlinien (NICE)  zur Therapie psychischer Erkrankungen</vt:lpstr>
      <vt:lpstr>Verteilung der leitlinienorientierten Behandlungsarten bei den untersuchten Subgruppen der Depressionsdiagnosen, 2011</vt:lpstr>
      <vt:lpstr>PowerPoint-Präsentation</vt:lpstr>
      <vt:lpstr>Krankengeld &amp; psychische Erkrankungen</vt:lpstr>
      <vt:lpstr>Psychische Erkrankungen = Hauptursache für Frühverrentung </vt:lpstr>
      <vt:lpstr>Psychisch bedingte Frühverrentung besonders früh</vt:lpstr>
      <vt:lpstr>Wartezeit auf ein psychotherapeutisches  Erstgespräch in Wochen </vt:lpstr>
      <vt:lpstr>Zentrale Verbesserungen, angestoßen  durch GKV-VStG</vt:lpstr>
      <vt:lpstr>Zentrale Verbesserungen, angestoßen  durch GKV-VStG</vt:lpstr>
      <vt:lpstr>Terminservicestellen</vt:lpstr>
      <vt:lpstr>Wartezeiten auf ein psychotherapeutisches Erstgespräch nach Versorgungszonen,  (Studie der BPtK aus 2011)</vt:lpstr>
      <vt:lpstr>Effizienzreserven</vt:lpstr>
      <vt:lpstr>Elemente einer Reform der Bedarfsplanung für die Arztgruppe der Psychotherapeuten</vt:lpstr>
      <vt:lpstr>Elemente einer Reform der Bedarfsplanung für die Arztgruppe der Psychotherapeuten</vt:lpstr>
      <vt:lpstr>Regionale Berücksichtigung von Morbiditätsunterschieden</vt:lpstr>
      <vt:lpstr>Schätzungen von Mitversorgungseffekten – Vorgehen der BPtK</vt:lpstr>
      <vt:lpstr>Regionale Versorgungssituation berücksichtigen</vt:lpstr>
      <vt:lpstr>Transparenz über ambulante Leistungen im Krankenhaus – Einstieg in eine sektorenübergreifende Bedarfsplanung</vt:lpstr>
      <vt:lpstr>Auswirkungen einer Reform der Bedarfsplanung –  KV-Ebene</vt:lpstr>
      <vt:lpstr>PowerPoint-Präsentation</vt:lpstr>
      <vt:lpstr>Gesetzlicher Regelungsbedarf</vt:lpstr>
      <vt:lpstr>PowerPoint-Präsentation</vt:lpstr>
    </vt:vector>
  </TitlesOfParts>
  <LinksUpToDate>false</LinksUpToDate>
  <SharedDoc>false</SharedDoc>
  <HyperlinkBase/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/>
</file>